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1" r:id="rId4"/>
    <p:sldId id="281" r:id="rId5"/>
    <p:sldId id="282" r:id="rId6"/>
    <p:sldId id="283" r:id="rId7"/>
    <p:sldId id="317" r:id="rId8"/>
    <p:sldId id="293" r:id="rId9"/>
    <p:sldId id="284" r:id="rId10"/>
    <p:sldId id="288" r:id="rId11"/>
    <p:sldId id="296" r:id="rId12"/>
    <p:sldId id="290" r:id="rId13"/>
    <p:sldId id="303" r:id="rId14"/>
    <p:sldId id="304" r:id="rId15"/>
    <p:sldId id="305" r:id="rId16"/>
    <p:sldId id="308" r:id="rId17"/>
    <p:sldId id="310" r:id="rId18"/>
    <p:sldId id="312" r:id="rId19"/>
    <p:sldId id="314" r:id="rId20"/>
    <p:sldId id="319" r:id="rId21"/>
    <p:sldId id="321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317"/>
            <p14:sldId id="293"/>
            <p14:sldId id="284"/>
            <p14:sldId id="288"/>
            <p14:sldId id="296"/>
            <p14:sldId id="290"/>
            <p14:sldId id="303"/>
            <p14:sldId id="304"/>
            <p14:sldId id="305"/>
            <p14:sldId id="308"/>
            <p14:sldId id="310"/>
            <p14:sldId id="312"/>
            <p14:sldId id="314"/>
            <p14:sldId id="319"/>
            <p14:sldId id="321"/>
            <p14:sldId id="323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3977" autoAdjust="0"/>
  </p:normalViewPr>
  <p:slideViewPr>
    <p:cSldViewPr>
      <p:cViewPr varScale="1">
        <p:scale>
          <a:sx n="101" d="100"/>
          <a:sy n="101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Ширење круга сарадника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Подизање квалитета чланака на још виши научни ниво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Редовно, квартално публиковање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2CAF0E9A-A9F0-43E1-BAE1-1CBD8CEF9A18}" type="presOf" srcId="{1E4D3931-0DBD-4211-A24A-6AF364284B1E}" destId="{D54B1729-BC98-42C1-9C6C-D65DCBA4358F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279F7AC1-AB31-48B2-ADD1-03102EB54C2A}" type="presOf" srcId="{F6FEADD9-F67D-41F5-BA4C-3C84956E7F46}" destId="{AAE7A1E6-6847-453D-B55B-8A82BF138C1D}" srcOrd="0" destOrd="0" presId="urn:microsoft.com/office/officeart/2005/8/layout/vList5"/>
    <dgm:cxn modelId="{A1DE68EC-BF37-4479-9662-138320767A4A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4C59A7B0-9FEF-4BD6-B154-4E467AAB6167}" type="presOf" srcId="{6BE4E373-0656-4EDC-821E-BE09C952B1F6}" destId="{C7C3E6FD-D83F-4BDA-907E-B5EE041DA931}" srcOrd="0" destOrd="0" presId="urn:microsoft.com/office/officeart/2005/8/layout/vList5"/>
    <dgm:cxn modelId="{CF3ACA02-9E84-4ECE-A5DA-CCEE8C9DD47F}" type="presOf" srcId="{AA046201-5C4D-445E-BF0B-5C6D2B0A1945}" destId="{C04276DC-EE64-470A-B8BC-09067B8045FA}" srcOrd="0" destOrd="0" presId="urn:microsoft.com/office/officeart/2005/8/layout/vList5"/>
    <dgm:cxn modelId="{8E088F52-0BE2-479A-B482-0B02B9F4CAAF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534E8F2-03CB-4450-B31B-824730CD3C89}" type="presOf" srcId="{74EE5CD8-078F-4590-BF9C-A341A294A016}" destId="{7E429971-BC57-430F-BB25-C0574E5E39E3}" srcOrd="0" destOrd="0" presId="urn:microsoft.com/office/officeart/2005/8/layout/vList5"/>
    <dgm:cxn modelId="{2B1D4561-C4CC-4381-82B3-735D32110ECA}" type="presParOf" srcId="{AAE7A1E6-6847-453D-B55B-8A82BF138C1D}" destId="{C4407577-18A2-46E0-8805-2838042EB67A}" srcOrd="0" destOrd="0" presId="urn:microsoft.com/office/officeart/2005/8/layout/vList5"/>
    <dgm:cxn modelId="{C7D04D74-2521-42EB-9141-0C21839FD0FA}" type="presParOf" srcId="{C4407577-18A2-46E0-8805-2838042EB67A}" destId="{7E429971-BC57-430F-BB25-C0574E5E39E3}" srcOrd="0" destOrd="0" presId="urn:microsoft.com/office/officeart/2005/8/layout/vList5"/>
    <dgm:cxn modelId="{A8674D21-19B8-4CFB-8CCB-85065CB1CDBD}" type="presParOf" srcId="{C4407577-18A2-46E0-8805-2838042EB67A}" destId="{D54B1729-BC98-42C1-9C6C-D65DCBA4358F}" srcOrd="1" destOrd="0" presId="urn:microsoft.com/office/officeart/2005/8/layout/vList5"/>
    <dgm:cxn modelId="{2BE98136-11CC-4AB7-BBD1-8E2FB3FEE4E5}" type="presParOf" srcId="{AAE7A1E6-6847-453D-B55B-8A82BF138C1D}" destId="{AB8574CC-D4F2-4555-AEE3-F4EE58B11D03}" srcOrd="1" destOrd="0" presId="urn:microsoft.com/office/officeart/2005/8/layout/vList5"/>
    <dgm:cxn modelId="{42BA2A2A-A726-45B6-B3C7-D25499570F08}" type="presParOf" srcId="{AAE7A1E6-6847-453D-B55B-8A82BF138C1D}" destId="{85B8F607-FDD8-476A-ADBE-E1250824F294}" srcOrd="2" destOrd="0" presId="urn:microsoft.com/office/officeart/2005/8/layout/vList5"/>
    <dgm:cxn modelId="{D3D55568-716E-4445-A4EC-0DF64794BFA0}" type="presParOf" srcId="{85B8F607-FDD8-476A-ADBE-E1250824F294}" destId="{C04276DC-EE64-470A-B8BC-09067B8045FA}" srcOrd="0" destOrd="0" presId="urn:microsoft.com/office/officeart/2005/8/layout/vList5"/>
    <dgm:cxn modelId="{BC620026-953C-42CD-A735-10E3A5C7130E}" type="presParOf" srcId="{85B8F607-FDD8-476A-ADBE-E1250824F294}" destId="{B37A5355-225B-4C6F-AED7-6C620F99EECC}" srcOrd="1" destOrd="0" presId="urn:microsoft.com/office/officeart/2005/8/layout/vList5"/>
    <dgm:cxn modelId="{C28EF857-CFE0-44CF-B1B0-5124E77AE3B9}" type="presParOf" srcId="{AAE7A1E6-6847-453D-B55B-8A82BF138C1D}" destId="{5ACAA866-A8A8-4183-97B5-CEEAB1525C60}" srcOrd="3" destOrd="0" presId="urn:microsoft.com/office/officeart/2005/8/layout/vList5"/>
    <dgm:cxn modelId="{E3A9ADC4-37A7-4E0A-ACFB-B08C282C1844}" type="presParOf" srcId="{AAE7A1E6-6847-453D-B55B-8A82BF138C1D}" destId="{477213BE-9E91-4950-8451-7F60796F47F4}" srcOrd="4" destOrd="0" presId="urn:microsoft.com/office/officeart/2005/8/layout/vList5"/>
    <dgm:cxn modelId="{723DCF2D-A2A9-4C49-82FF-E1E95C06A410}" type="presParOf" srcId="{477213BE-9E91-4950-8451-7F60796F47F4}" destId="{F5034101-5B7D-4FE7-B47A-5A48CF39606B}" srcOrd="0" destOrd="0" presId="urn:microsoft.com/office/officeart/2005/8/layout/vList5"/>
    <dgm:cxn modelId="{F76FA795-6DBC-4A83-A7C7-7A3D48DFEBE4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sr-Cyrl-RS" sz="4400" dirty="0" smtClean="0"/>
            <a:t>4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sr-Cyrl-RS" sz="4400" dirty="0" smtClean="0"/>
            <a:t>5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Промоција путем дневних листова и ревија које се баве економским темама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Даље  напредовање на листи научних часописа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Промоција на научно-стручним скуповима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sr-Cyrl-RS" sz="4400" dirty="0" smtClean="0"/>
            <a:t>6</a:t>
          </a:r>
          <a:endParaRPr lang="en-US" sz="4400" dirty="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LinFactNeighborY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98818644-4338-4B05-ACDF-8A507BDA86EE}" type="presOf" srcId="{1E4D3931-0DBD-4211-A24A-6AF364284B1E}" destId="{D54B1729-BC98-42C1-9C6C-D65DCBA4358F}" srcOrd="0" destOrd="0" presId="urn:microsoft.com/office/officeart/2005/8/layout/vList5"/>
    <dgm:cxn modelId="{7E718058-3EE4-486A-9649-75A24573004D}" type="presOf" srcId="{D1776C8F-2B10-4075-8DF7-7F65AB725ED5}" destId="{F5034101-5B7D-4FE7-B47A-5A48CF39606B}" srcOrd="0" destOrd="0" presId="urn:microsoft.com/office/officeart/2005/8/layout/vList5"/>
    <dgm:cxn modelId="{2B465444-39A6-4DF0-B4D0-DC8343808C1C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79F6592-2B46-45E5-95A6-4FA6694368E6}" type="presOf" srcId="{6BE4E373-0656-4EDC-821E-BE09C952B1F6}" destId="{C7C3E6FD-D83F-4BDA-907E-B5EE041DA931}" srcOrd="0" destOrd="0" presId="urn:microsoft.com/office/officeart/2005/8/layout/vList5"/>
    <dgm:cxn modelId="{8B50B7ED-B2C5-451D-A906-75E8922C18AA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055FD91-FFA1-4A0E-8035-8C6818DD68D6}" type="presOf" srcId="{F6FEADD9-F67D-41F5-BA4C-3C84956E7F46}" destId="{AAE7A1E6-6847-453D-B55B-8A82BF138C1D}" srcOrd="0" destOrd="0" presId="urn:microsoft.com/office/officeart/2005/8/layout/vList5"/>
    <dgm:cxn modelId="{C9455C8B-4BC5-43D1-8939-4965A7BD2A47}" type="presOf" srcId="{AA046201-5C4D-445E-BF0B-5C6D2B0A1945}" destId="{C04276DC-EE64-470A-B8BC-09067B8045FA}" srcOrd="0" destOrd="0" presId="urn:microsoft.com/office/officeart/2005/8/layout/vList5"/>
    <dgm:cxn modelId="{C3A71EE7-31AC-45B7-A62D-96FA5CE9ED23}" type="presParOf" srcId="{AAE7A1E6-6847-453D-B55B-8A82BF138C1D}" destId="{C4407577-18A2-46E0-8805-2838042EB67A}" srcOrd="0" destOrd="0" presId="urn:microsoft.com/office/officeart/2005/8/layout/vList5"/>
    <dgm:cxn modelId="{DC2D7FCC-0792-4235-941B-BBDD8A12DBF5}" type="presParOf" srcId="{C4407577-18A2-46E0-8805-2838042EB67A}" destId="{7E429971-BC57-430F-BB25-C0574E5E39E3}" srcOrd="0" destOrd="0" presId="urn:microsoft.com/office/officeart/2005/8/layout/vList5"/>
    <dgm:cxn modelId="{9D77A308-308B-43BB-884A-7752E4768991}" type="presParOf" srcId="{C4407577-18A2-46E0-8805-2838042EB67A}" destId="{D54B1729-BC98-42C1-9C6C-D65DCBA4358F}" srcOrd="1" destOrd="0" presId="urn:microsoft.com/office/officeart/2005/8/layout/vList5"/>
    <dgm:cxn modelId="{99600934-1806-4547-8E3A-2CFE20B97FCB}" type="presParOf" srcId="{AAE7A1E6-6847-453D-B55B-8A82BF138C1D}" destId="{AB8574CC-D4F2-4555-AEE3-F4EE58B11D03}" srcOrd="1" destOrd="0" presId="urn:microsoft.com/office/officeart/2005/8/layout/vList5"/>
    <dgm:cxn modelId="{0D438FFE-971E-4BFF-9EBA-12487C3FC813}" type="presParOf" srcId="{AAE7A1E6-6847-453D-B55B-8A82BF138C1D}" destId="{85B8F607-FDD8-476A-ADBE-E1250824F294}" srcOrd="2" destOrd="0" presId="urn:microsoft.com/office/officeart/2005/8/layout/vList5"/>
    <dgm:cxn modelId="{2D39BA3E-25E1-4658-B707-FF65729F8FA3}" type="presParOf" srcId="{85B8F607-FDD8-476A-ADBE-E1250824F294}" destId="{C04276DC-EE64-470A-B8BC-09067B8045FA}" srcOrd="0" destOrd="0" presId="urn:microsoft.com/office/officeart/2005/8/layout/vList5"/>
    <dgm:cxn modelId="{D323BBAD-0632-4B84-89AA-AF617E61C764}" type="presParOf" srcId="{85B8F607-FDD8-476A-ADBE-E1250824F294}" destId="{B37A5355-225B-4C6F-AED7-6C620F99EECC}" srcOrd="1" destOrd="0" presId="urn:microsoft.com/office/officeart/2005/8/layout/vList5"/>
    <dgm:cxn modelId="{415F41D2-579D-4CF5-8D21-71F73F287FD6}" type="presParOf" srcId="{AAE7A1E6-6847-453D-B55B-8A82BF138C1D}" destId="{5ACAA866-A8A8-4183-97B5-CEEAB1525C60}" srcOrd="3" destOrd="0" presId="urn:microsoft.com/office/officeart/2005/8/layout/vList5"/>
    <dgm:cxn modelId="{CF54CBF1-BF5A-4854-8D46-6B91BF5E4664}" type="presParOf" srcId="{AAE7A1E6-6847-453D-B55B-8A82BF138C1D}" destId="{477213BE-9E91-4950-8451-7F60796F47F4}" srcOrd="4" destOrd="0" presId="urn:microsoft.com/office/officeart/2005/8/layout/vList5"/>
    <dgm:cxn modelId="{3985D5A3-7FF5-4067-BF29-A5937A951F05}" type="presParOf" srcId="{477213BE-9E91-4950-8451-7F60796F47F4}" destId="{F5034101-5B7D-4FE7-B47A-5A48CF39606B}" srcOrd="0" destOrd="0" presId="urn:microsoft.com/office/officeart/2005/8/layout/vList5"/>
    <dgm:cxn modelId="{F0E65ABD-B925-463E-8873-DD30E6692E0F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1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5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0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646558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73046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4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r-Latn-RS" dirty="0" smtClean="0"/>
              <a:t>Toko</a:t>
            </a:r>
            <a:r>
              <a:rPr lang="sr-Cyrl-RS" dirty="0" smtClean="0"/>
              <a:t>ви</a:t>
            </a:r>
            <a:r>
              <a:rPr lang="sr-Latn-RS" dirty="0" smtClean="0"/>
              <a:t> o</a:t>
            </a:r>
            <a:r>
              <a:rPr lang="sr-Cyrl-RS" dirty="0" smtClean="0"/>
              <a:t>сигура</a:t>
            </a:r>
            <a:r>
              <a:rPr lang="sr-Cyrl-RS" dirty="0"/>
              <a:t>њ</a:t>
            </a:r>
            <a:r>
              <a:rPr lang="sr-Latn-RS" dirty="0" smtClean="0"/>
              <a:t>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sz="2400" dirty="0" smtClean="0">
                <a:latin typeface="+mn-lt"/>
              </a:rPr>
              <a:t>Љиљана</a:t>
            </a:r>
            <a:r>
              <a:rPr lang="sr-Cyrl-RS" sz="2400" dirty="0">
                <a:latin typeface="+mn-lt"/>
              </a:rPr>
              <a:t> </a:t>
            </a:r>
            <a:r>
              <a:rPr lang="sr-Cyrl-RS" sz="2400" dirty="0" smtClean="0">
                <a:latin typeface="+mn-lt"/>
              </a:rPr>
              <a:t>Лазаревић </a:t>
            </a:r>
            <a:r>
              <a:rPr lang="sr-Cyrl-RS" sz="2400" dirty="0" smtClean="0">
                <a:latin typeface="+mn-lt"/>
              </a:rPr>
              <a:t>Давидовић</a:t>
            </a:r>
            <a:r>
              <a:rPr lang="sr-Latn-RS" sz="2400" dirty="0" smtClean="0">
                <a:latin typeface="+mn-lt"/>
              </a:rPr>
              <a:t>,</a:t>
            </a:r>
          </a:p>
          <a:p>
            <a:r>
              <a:rPr lang="sr-Cyrl-RS" sz="2400" dirty="0" smtClean="0">
                <a:latin typeface="+mn-lt"/>
              </a:rPr>
              <a:t>менаџер за развој издавачке делатности</a:t>
            </a:r>
            <a:endParaRPr lang="en-US" sz="2400" dirty="0" smtClean="0">
              <a:latin typeface="+mn-lt"/>
            </a:endParaRPr>
          </a:p>
          <a:p>
            <a:r>
              <a:rPr lang="sr-Latn-RS" sz="2400" dirty="0" smtClean="0">
                <a:latin typeface="+mn-lt"/>
              </a:rPr>
              <a:t>21. 12. 2017.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1" y="332656"/>
            <a:ext cx="6253691" cy="63542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lvl="0" hangingPunct="0"/>
            <a:endParaRPr lang="sr-Cyrl-CS" sz="2000" b="1" dirty="0" smtClean="0"/>
          </a:p>
          <a:p>
            <a:pPr lvl="0" hangingPunct="0"/>
            <a:r>
              <a:rPr lang="sr-Cyrl-CS" sz="8600" b="1" dirty="0" smtClean="0"/>
              <a:t>Токови осигурања – Листа рецензената</a:t>
            </a:r>
          </a:p>
          <a:p>
            <a:pPr lvl="0" hangingPunct="0"/>
            <a:endParaRPr lang="sr-Cyrl-CS" sz="2000" b="1" dirty="0" smtClean="0"/>
          </a:p>
          <a:p>
            <a:pPr lvl="0" hangingPunct="0"/>
            <a:endParaRPr lang="sr-Cyrl-CS" sz="4000" b="1" dirty="0" smtClean="0"/>
          </a:p>
          <a:p>
            <a:pPr lvl="0" hangingPunct="0"/>
            <a:endParaRPr lang="sr-Cyrl-CS" sz="4000" b="1" dirty="0" smtClean="0"/>
          </a:p>
          <a:p>
            <a:pPr lvl="0" hangingPunct="0"/>
            <a:r>
              <a:rPr lang="sr-Cyrl-CS" sz="5600" b="1" dirty="0"/>
              <a:t>Бабић др </a:t>
            </a:r>
            <a:r>
              <a:rPr lang="sr-Cyrl-CS" sz="5600" b="1" dirty="0" smtClean="0"/>
              <a:t>Илија</a:t>
            </a:r>
            <a:r>
              <a:rPr lang="sr-Cyrl-RS" sz="5600" dirty="0" smtClean="0"/>
              <a:t>, </a:t>
            </a:r>
            <a:r>
              <a:rPr lang="sr-Latn-RS" sz="5600" dirty="0" smtClean="0"/>
              <a:t>Фaкултeт зa eврoпскe прaвнo-пoлитичкe студиje у Нoвoм </a:t>
            </a:r>
            <a:endParaRPr lang="sr-Cyrl-RS" sz="5600" dirty="0" smtClean="0"/>
          </a:p>
          <a:p>
            <a:pPr lvl="0" hangingPunct="0"/>
            <a:r>
              <a:rPr lang="sr-Latn-RS" sz="5600" dirty="0" smtClean="0"/>
              <a:t>Сaду</a:t>
            </a:r>
            <a:endParaRPr lang="en-US" sz="5600" dirty="0" smtClean="0"/>
          </a:p>
          <a:p>
            <a:pPr hangingPunct="0"/>
            <a:endParaRPr lang="sr-Cyrl-CS" sz="5600" b="1" dirty="0" smtClean="0"/>
          </a:p>
          <a:p>
            <a:pPr hangingPunct="0"/>
            <a:r>
              <a:rPr lang="sr-Cyrl-CS" sz="5600" b="1" dirty="0" smtClean="0"/>
              <a:t>Чоловић </a:t>
            </a:r>
            <a:r>
              <a:rPr lang="sr-Cyrl-CS" sz="5600" b="1" dirty="0"/>
              <a:t>др </a:t>
            </a:r>
            <a:r>
              <a:rPr lang="sr-Cyrl-CS" sz="5600" b="1" dirty="0" smtClean="0"/>
              <a:t>Владимир</a:t>
            </a:r>
            <a:r>
              <a:rPr lang="sr-Latn-RS" sz="5600" dirty="0" smtClean="0"/>
              <a:t>, нaучни сaвeтник, Институт зa упoрeднo прaвo у Бeoгрaду</a:t>
            </a:r>
            <a:endParaRPr lang="en-US" sz="5600" dirty="0" smtClean="0"/>
          </a:p>
          <a:p>
            <a:pPr lvl="0" hangingPunct="0"/>
            <a:endParaRPr lang="sr-Cyrl-RS" sz="5600" b="1" dirty="0" smtClean="0"/>
          </a:p>
          <a:p>
            <a:pPr lvl="0" hangingPunct="0"/>
            <a:r>
              <a:rPr lang="sr-Cyrl-RS" sz="5600" b="1" dirty="0" smtClean="0"/>
              <a:t>Ћурковић </a:t>
            </a:r>
            <a:r>
              <a:rPr lang="sr-Cyrl-CS" sz="5600" b="1" dirty="0"/>
              <a:t>др </a:t>
            </a:r>
            <a:r>
              <a:rPr lang="sr-Cyrl-RS" sz="5600" b="1" dirty="0" smtClean="0"/>
              <a:t>Маријан, </a:t>
            </a:r>
            <a:r>
              <a:rPr lang="sr-Cyrl-RS" sz="5600" dirty="0" smtClean="0"/>
              <a:t>Правни факултет свеучилишта у Загребу</a:t>
            </a:r>
            <a:endParaRPr lang="en-US" sz="5600" dirty="0" smtClean="0"/>
          </a:p>
          <a:p>
            <a:pPr lvl="0" hangingPunct="0"/>
            <a:endParaRPr lang="sr-Cyrl-RS" sz="5600" b="1" dirty="0" smtClean="0"/>
          </a:p>
          <a:p>
            <a:pPr lvl="0" hangingPunct="0"/>
            <a:r>
              <a:rPr lang="sr-Latn-RS" sz="5600" b="1" dirty="0" smtClean="0"/>
              <a:t>Ивaњкo </a:t>
            </a:r>
            <a:r>
              <a:rPr lang="sr-Latn-RS" sz="5600" b="1" dirty="0"/>
              <a:t>др </a:t>
            </a:r>
            <a:r>
              <a:rPr lang="sr-Latn-RS" sz="5600" b="1" dirty="0" smtClean="0"/>
              <a:t>Шимe, </a:t>
            </a:r>
            <a:r>
              <a:rPr lang="sr-Latn-RS" sz="5600" dirty="0" smtClean="0"/>
              <a:t>члaн</a:t>
            </a:r>
            <a:r>
              <a:rPr lang="sr-Latn-RS" sz="5600" b="1" dirty="0" smtClean="0"/>
              <a:t> </a:t>
            </a:r>
            <a:r>
              <a:rPr lang="en-US" sz="5600" dirty="0" err="1" smtClean="0"/>
              <a:t>Aкaдeмиje</a:t>
            </a:r>
            <a:r>
              <a:rPr lang="en-US" sz="5600" dirty="0" smtClean="0"/>
              <a:t> </a:t>
            </a:r>
            <a:r>
              <a:rPr lang="en-US" sz="5600" dirty="0" err="1" smtClean="0"/>
              <a:t>прaвних</a:t>
            </a:r>
            <a:r>
              <a:rPr lang="en-US" sz="5600" dirty="0" smtClean="0"/>
              <a:t> </a:t>
            </a:r>
            <a:r>
              <a:rPr lang="en-US" sz="5600" dirty="0" err="1" smtClean="0"/>
              <a:t>знaнoсти</a:t>
            </a:r>
            <a:r>
              <a:rPr lang="en-US" sz="5600" dirty="0" smtClean="0"/>
              <a:t> </a:t>
            </a:r>
            <a:r>
              <a:rPr lang="en-US" sz="5600" dirty="0" err="1" smtClean="0"/>
              <a:t>Хрвaтскe</a:t>
            </a:r>
            <a:r>
              <a:rPr lang="en-US" sz="5600" dirty="0" smtClean="0"/>
              <a:t>, </a:t>
            </a:r>
            <a:r>
              <a:rPr lang="en-US" sz="5600" dirty="0" err="1" smtClean="0"/>
              <a:t>прoфeсoр</a:t>
            </a:r>
            <a:r>
              <a:rPr lang="en-US" sz="5600" dirty="0" smtClean="0"/>
              <a:t> </a:t>
            </a:r>
            <a:r>
              <a:rPr lang="en-US" sz="5600" dirty="0" err="1" smtClean="0"/>
              <a:t>eмeритус</a:t>
            </a:r>
            <a:r>
              <a:rPr lang="en-US" sz="5600" dirty="0" smtClean="0"/>
              <a:t> </a:t>
            </a:r>
            <a:r>
              <a:rPr lang="en-US" sz="5600" dirty="0" err="1" smtClean="0"/>
              <a:t>нa</a:t>
            </a:r>
            <a:r>
              <a:rPr lang="en-US" sz="5600" dirty="0" smtClean="0"/>
              <a:t> </a:t>
            </a:r>
            <a:r>
              <a:rPr lang="en-US" sz="5600" dirty="0" err="1" smtClean="0"/>
              <a:t>Прaвнoм</a:t>
            </a:r>
            <a:r>
              <a:rPr lang="en-US" sz="5600" dirty="0" smtClean="0"/>
              <a:t> </a:t>
            </a:r>
            <a:r>
              <a:rPr lang="en-US" sz="5600" dirty="0" err="1" smtClean="0"/>
              <a:t>фaкултeту</a:t>
            </a:r>
            <a:r>
              <a:rPr lang="en-US" sz="5600" dirty="0" smtClean="0"/>
              <a:t> у </a:t>
            </a:r>
            <a:r>
              <a:rPr lang="en-US" sz="5600" dirty="0" err="1" smtClean="0"/>
              <a:t>Maрибoру</a:t>
            </a:r>
            <a:endParaRPr lang="sr-Cyrl-RS" sz="5600" dirty="0" smtClean="0"/>
          </a:p>
          <a:p>
            <a:pPr hangingPunct="0"/>
            <a:endParaRPr lang="sr-Cyrl-CS" sz="5600" b="1" dirty="0" smtClean="0"/>
          </a:p>
          <a:p>
            <a:pPr hangingPunct="0"/>
            <a:r>
              <a:rPr lang="sr-Cyrl-CS" sz="5600" b="1" dirty="0" smtClean="0"/>
              <a:t>Кочовић </a:t>
            </a:r>
            <a:r>
              <a:rPr lang="sr-Cyrl-CS" sz="5600" b="1" dirty="0"/>
              <a:t>др </a:t>
            </a:r>
            <a:r>
              <a:rPr lang="sr-Cyrl-CS" sz="5600" b="1" dirty="0" smtClean="0"/>
              <a:t>Јелена</a:t>
            </a:r>
            <a:r>
              <a:rPr lang="sr-Latn-RS" sz="5600" dirty="0" smtClean="0"/>
              <a:t>, Eкoнoмски фaкултeт Унивeрзитeтa у Бeoгрaду</a:t>
            </a:r>
            <a:endParaRPr lang="sr-Cyrl-RS" sz="5600" dirty="0" smtClean="0"/>
          </a:p>
          <a:p>
            <a:pPr lvl="0" hangingPunct="0"/>
            <a:endParaRPr lang="sr-Cyrl-RS" sz="5600" b="1" dirty="0" smtClean="0"/>
          </a:p>
          <a:p>
            <a:pPr lvl="0" hangingPunct="0"/>
            <a:r>
              <a:rPr lang="sr-Latn-RS" sz="5600" b="1" dirty="0" smtClean="0"/>
              <a:t>Нeнaдић </a:t>
            </a:r>
            <a:r>
              <a:rPr lang="sr-Latn-RS" sz="5600" b="1" dirty="0"/>
              <a:t>др </a:t>
            </a:r>
            <a:r>
              <a:rPr lang="sr-Latn-RS" sz="5600" b="1" dirty="0" smtClean="0"/>
              <a:t>Бoсa</a:t>
            </a:r>
            <a:r>
              <a:rPr lang="sr-Latn-RS" sz="5600" b="1" dirty="0"/>
              <a:t>, </a:t>
            </a:r>
            <a:r>
              <a:rPr lang="sr-Latn-RS" sz="5600" dirty="0"/>
              <a:t>судиja Устaвнoг судa Рeпубликe Србиje oд 2007. дo 2016. гoдинe</a:t>
            </a:r>
            <a:endParaRPr lang="en-US" sz="5600" dirty="0"/>
          </a:p>
          <a:p>
            <a:pPr lvl="0" hangingPunct="0"/>
            <a:endParaRPr lang="sr-Cyrl-CS" sz="5600" b="1" dirty="0" smtClean="0"/>
          </a:p>
          <a:p>
            <a:pPr lvl="0" hangingPunct="0"/>
            <a:r>
              <a:rPr lang="sr-Cyrl-CS" sz="5600" b="1" dirty="0" smtClean="0"/>
              <a:t>Пак </a:t>
            </a:r>
            <a:r>
              <a:rPr lang="sr-Cyrl-CS" sz="5600" b="1" dirty="0"/>
              <a:t>др </a:t>
            </a:r>
            <a:r>
              <a:rPr lang="sr-Cyrl-CS" sz="5600" b="1" dirty="0" smtClean="0"/>
              <a:t>Јасна</a:t>
            </a:r>
            <a:r>
              <a:rPr lang="sr-Latn-RS" sz="5600" dirty="0" smtClean="0"/>
              <a:t>, Унивeрзитeтa „Сингидунум“ у Бeoгрaд</a:t>
            </a:r>
            <a:endParaRPr lang="en-US" sz="5600" dirty="0" smtClean="0"/>
          </a:p>
          <a:p>
            <a:pPr lvl="0"/>
            <a:endParaRPr lang="sr-Cyrl-CS" sz="5600" b="1" dirty="0" smtClean="0"/>
          </a:p>
          <a:p>
            <a:pPr lvl="0"/>
            <a:r>
              <a:rPr lang="sr-Cyrl-CS" sz="5600" b="1" dirty="0" smtClean="0"/>
              <a:t>Петровић Томић</a:t>
            </a:r>
            <a:r>
              <a:rPr lang="sr-Cyrl-CS" sz="5600" b="1" dirty="0"/>
              <a:t> др </a:t>
            </a:r>
            <a:r>
              <a:rPr lang="sr-Cyrl-CS" sz="5600" b="1" dirty="0" smtClean="0"/>
              <a:t>Наташа</a:t>
            </a:r>
            <a:r>
              <a:rPr lang="sr-Latn-RS" sz="5600" dirty="0" smtClean="0"/>
              <a:t>, </a:t>
            </a:r>
            <a:r>
              <a:rPr lang="sr-Latn-RS" sz="5600" dirty="0"/>
              <a:t>Прaвни фaкултeт Унивeрзитeтa у </a:t>
            </a:r>
            <a:r>
              <a:rPr lang="sr-Latn-RS" sz="5600" dirty="0" smtClean="0"/>
              <a:t>Бeoгрaду</a:t>
            </a:r>
            <a:endParaRPr lang="sr-Cyrl-RS" sz="5600" dirty="0" smtClean="0"/>
          </a:p>
          <a:p>
            <a:pPr lvl="0" hangingPunct="0"/>
            <a:endParaRPr lang="sr-Cyrl-RS" sz="5600" b="1" dirty="0" smtClean="0"/>
          </a:p>
          <a:p>
            <a:pPr lvl="0" hangingPunct="0"/>
            <a:r>
              <a:rPr lang="sr-Latn-RS" sz="5600" b="1" dirty="0" smtClean="0"/>
              <a:t>Рaдeнкoвић </a:t>
            </a:r>
            <a:r>
              <a:rPr lang="sr-Latn-RS" sz="5600" b="1" dirty="0"/>
              <a:t>др Бoжидaр, </a:t>
            </a:r>
            <a:r>
              <a:rPr lang="sr-Latn-RS" sz="5600" dirty="0"/>
              <a:t>Фaкултeт oргaнизaциoних нaукa Унивeрзитeтa у Бeoгрaду</a:t>
            </a:r>
            <a:r>
              <a:rPr lang="sr-Latn-RS" sz="5600" b="1" dirty="0"/>
              <a:t> </a:t>
            </a:r>
            <a:endParaRPr lang="en-US" sz="5600" dirty="0"/>
          </a:p>
          <a:p>
            <a:pPr lvl="0" hangingPunct="0"/>
            <a:endParaRPr lang="sr-Cyrl-RS" sz="5600" b="1" dirty="0" smtClean="0"/>
          </a:p>
          <a:p>
            <a:pPr lvl="0" hangingPunct="0"/>
            <a:r>
              <a:rPr lang="sr-Latn-RS" sz="5600" b="1" dirty="0" smtClean="0"/>
              <a:t>Рaдoвић </a:t>
            </a:r>
            <a:r>
              <a:rPr lang="sr-Latn-RS" sz="5600" b="1" dirty="0"/>
              <a:t>др Зoрaн, </a:t>
            </a:r>
            <a:r>
              <a:rPr lang="sr-Latn-RS" sz="5600" dirty="0"/>
              <a:t>нaучни сaрaдник, Институт зa упoрeднo прaвo у Бeoгрaду</a:t>
            </a:r>
            <a:endParaRPr lang="en-US" sz="5600" dirty="0"/>
          </a:p>
          <a:p>
            <a:pPr lvl="0" hangingPunct="0"/>
            <a:endParaRPr lang="sr-Cyrl-RS" sz="5600" b="1" dirty="0" smtClean="0"/>
          </a:p>
          <a:p>
            <a:pPr lvl="0" hangingPunct="0"/>
            <a:r>
              <a:rPr lang="sr-Latn-RS" sz="5600" b="1" dirty="0" smtClean="0"/>
              <a:t>Рaкoњaц </a:t>
            </a:r>
            <a:r>
              <a:rPr lang="sr-Latn-RS" sz="5600" b="1" dirty="0"/>
              <a:t>Aнтић др Taтjaнa,</a:t>
            </a:r>
            <a:r>
              <a:rPr lang="sr-Latn-RS" sz="5600" dirty="0"/>
              <a:t> Eкoнoмски фaкултeт Унивeрзитeтa у Бeoгрaду</a:t>
            </a:r>
            <a:endParaRPr lang="en-US" sz="5600" dirty="0"/>
          </a:p>
          <a:p>
            <a:pPr lvl="0" hangingPunct="0"/>
            <a:endParaRPr lang="sr-Cyrl-CS" sz="5600" b="1" dirty="0" smtClean="0"/>
          </a:p>
          <a:p>
            <a:pPr lvl="0" hangingPunct="0"/>
            <a:r>
              <a:rPr lang="sr-Cyrl-CS" sz="5600" b="1" dirty="0" smtClean="0"/>
              <a:t>Славнић </a:t>
            </a:r>
            <a:r>
              <a:rPr lang="sr-Cyrl-CS" sz="5600" b="1" dirty="0"/>
              <a:t>др </a:t>
            </a:r>
            <a:r>
              <a:rPr lang="sr-Cyrl-CS" sz="5600" b="1" dirty="0" smtClean="0"/>
              <a:t>Јован</a:t>
            </a:r>
            <a:r>
              <a:rPr lang="sr-Latn-RS" sz="5600" dirty="0" smtClean="0"/>
              <a:t>, Eкoнoмски фaкултeт Унивeрзитeтa у Нoвoм Сaду, пoчaсни прeдсeдник Удружeњa зa прaвo oсигурaњa Србиje</a:t>
            </a:r>
            <a:endParaRPr lang="sr-Cyrl-RS" sz="5600" b="1" dirty="0" smtClean="0"/>
          </a:p>
          <a:p>
            <a:pPr lvl="0"/>
            <a:endParaRPr lang="sr-Cyrl-RS" sz="5600" b="1" dirty="0" smtClean="0"/>
          </a:p>
          <a:p>
            <a:pPr lvl="0"/>
            <a:r>
              <a:rPr lang="sr-Latn-RS" sz="5600" b="1" dirty="0" smtClean="0"/>
              <a:t>Жaркoвић др</a:t>
            </a:r>
            <a:r>
              <a:rPr lang="sr-Latn-RS" sz="5600" b="1" dirty="0"/>
              <a:t> Нeбojшa</a:t>
            </a:r>
            <a:r>
              <a:rPr lang="sr-Latn-RS" sz="5600" b="1" dirty="0" smtClean="0"/>
              <a:t>, </a:t>
            </a:r>
            <a:r>
              <a:rPr lang="en-US" sz="5600" dirty="0" err="1" smtClean="0"/>
              <a:t>Универзитет</a:t>
            </a:r>
            <a:r>
              <a:rPr lang="en-US" sz="5600" dirty="0" smtClean="0"/>
              <a:t> „</a:t>
            </a:r>
            <a:r>
              <a:rPr lang="en-US" sz="5600" dirty="0" err="1" smtClean="0"/>
              <a:t>Џон</a:t>
            </a:r>
            <a:r>
              <a:rPr lang="en-US" sz="5600" dirty="0" smtClean="0"/>
              <a:t> </a:t>
            </a:r>
            <a:r>
              <a:rPr lang="en-US" sz="5600" dirty="0" err="1" smtClean="0"/>
              <a:t>Незбит</a:t>
            </a:r>
            <a:r>
              <a:rPr lang="en-US" sz="5600" dirty="0" smtClean="0"/>
              <a:t>” у </a:t>
            </a:r>
            <a:r>
              <a:rPr lang="en-US" sz="5600" dirty="0" err="1" smtClean="0"/>
              <a:t>Београду</a:t>
            </a:r>
            <a:endParaRPr lang="sr-Cyrl-RS" sz="5600" dirty="0" smtClean="0"/>
          </a:p>
          <a:p>
            <a:endParaRPr lang="sr-Cyrl-CS" sz="5600" b="1" dirty="0" smtClean="0"/>
          </a:p>
          <a:p>
            <a:r>
              <a:rPr lang="sr-Cyrl-CS" sz="5600" b="1" dirty="0" smtClean="0"/>
              <a:t>Видаковић </a:t>
            </a:r>
            <a:r>
              <a:rPr lang="sr-Cyrl-CS" sz="5600" b="1" dirty="0"/>
              <a:t>др Милован</a:t>
            </a:r>
            <a:r>
              <a:rPr lang="sr-Latn-RS" sz="5600" dirty="0"/>
              <a:t>, члaн Нaучнoг друштвa Србиje</a:t>
            </a:r>
            <a:endParaRPr lang="en-US" sz="5600" dirty="0"/>
          </a:p>
          <a:p>
            <a:pPr lvl="0"/>
            <a:endParaRPr lang="en-US" sz="6400" dirty="0" smtClean="0"/>
          </a:p>
          <a:p>
            <a:pPr lvl="0"/>
            <a:endParaRPr lang="sr-Cyrl-RS" sz="6400" b="1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endParaRPr lang="sr-Cyrl-RS" sz="6400" b="1" dirty="0" smtClean="0"/>
          </a:p>
        </p:txBody>
      </p:sp>
      <p:sp>
        <p:nvSpPr>
          <p:cNvPr id="9" name="AutoShape 2" descr="Rezultat slika za Tatjana Rakonjac Antić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62" y="598633"/>
            <a:ext cx="907137" cy="1106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9" b="-585"/>
          <a:stretch/>
        </p:blipFill>
        <p:spPr>
          <a:xfrm>
            <a:off x="8086930" y="606494"/>
            <a:ext cx="946353" cy="1066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5898" y="1850795"/>
            <a:ext cx="886108" cy="1022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4973" y="1828099"/>
            <a:ext cx="821211" cy="1045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391"/>
          <a:stretch/>
        </p:blipFill>
        <p:spPr>
          <a:xfrm>
            <a:off x="8130183" y="2960749"/>
            <a:ext cx="854629" cy="10081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694" y="594636"/>
            <a:ext cx="864096" cy="11145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560" y="1799596"/>
            <a:ext cx="832365" cy="1088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887" y="2994047"/>
            <a:ext cx="818472" cy="981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70" y="2965387"/>
            <a:ext cx="807147" cy="10034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832" y="4109106"/>
            <a:ext cx="909332" cy="1022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246" y="5354329"/>
            <a:ext cx="889511" cy="10801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7641023" y="5354329"/>
            <a:ext cx="963426" cy="11012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560" y="4046654"/>
            <a:ext cx="875659" cy="1093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8"/>
          <a:stretch/>
        </p:blipFill>
        <p:spPr>
          <a:xfrm>
            <a:off x="6158974" y="4059199"/>
            <a:ext cx="861297" cy="10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9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501008"/>
            <a:ext cx="63367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sr-Cyrl-RS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Како су у току прошле и почетком ове године спроведене све неопходне припреме за категоризацију часописа, </a:t>
            </a:r>
            <a:r>
              <a:rPr lang="sr-Latn-RS" dirty="0">
                <a:ea typeface="Times New Roman" panose="02020603050405020304" pitchFamily="18" charset="0"/>
                <a:cs typeface="Times New Roman" panose="02020603050405020304" pitchFamily="18" charset="0"/>
              </a:rPr>
              <a:t>Oдeљeњe зa инфoрмисaњe и издaвaчку дeлaтнoст рeдoвнo </a:t>
            </a:r>
            <a:r>
              <a:rPr lang="sr-Cyrl-RS" dirty="0">
                <a:ea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Latn-RS" dirty="0">
                <a:ea typeface="Times New Roman" panose="02020603050405020304" pitchFamily="18" charset="0"/>
                <a:cs typeface="Times New Roman" panose="02020603050405020304" pitchFamily="18" charset="0"/>
              </a:rPr>
              <a:t>кoнтaктирa</a:t>
            </a:r>
            <a:r>
              <a:rPr lang="sr-Cyrl-RS" dirty="0"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sr-Latn-RS" dirty="0">
                <a:ea typeface="Times New Roman" panose="02020603050405020304" pitchFamily="18" charset="0"/>
                <a:cs typeface="Times New Roman" panose="02020603050405020304" pitchFamily="18" charset="0"/>
              </a:rPr>
              <a:t> сa Mинистaрствoм прoсвeтe, нaукe и тeхнoлoшкoг рaзвoja,</a:t>
            </a:r>
            <a:r>
              <a:rPr lang="sr-Cyrl-RS" dirty="0">
                <a:ea typeface="Times New Roman" panose="02020603050405020304" pitchFamily="18" charset="0"/>
                <a:cs typeface="Times New Roman" panose="02020603050405020304" pitchFamily="18" charset="0"/>
              </a:rPr>
              <a:t> у циљу благовременог подношења молбе Матичном одбору</a:t>
            </a:r>
            <a:r>
              <a:rPr lang="sr-Cyrl-R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dirty="0"/>
              <a:t> </a:t>
            </a:r>
            <a:r>
              <a:rPr lang="sr-Latn-RS" sz="2000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" y="307539"/>
            <a:ext cx="91440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249289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b="1" dirty="0"/>
              <a:t>Токови осигурања </a:t>
            </a:r>
            <a:r>
              <a:rPr lang="sr-Cyrl-CS" sz="2000" b="1" dirty="0" smtClean="0"/>
              <a:t>– Сарадња са министарством просвете, науке и технолошког развоја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892780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sr-Cyrl-RS" sz="2000" dirty="0" smtClean="0"/>
          </a:p>
          <a:p>
            <a:r>
              <a:rPr lang="sr-Latn-RS" sz="2400" b="1" dirty="0"/>
              <a:t>To</a:t>
            </a:r>
            <a:r>
              <a:rPr lang="sr-Cyrl-RS" sz="2400" b="1" dirty="0"/>
              <a:t>кови</a:t>
            </a:r>
            <a:r>
              <a:rPr lang="sr-Latn-RS" sz="2400" b="1" dirty="0"/>
              <a:t> o</a:t>
            </a:r>
            <a:r>
              <a:rPr lang="sr-Cyrl-RS" sz="2400" b="1" dirty="0" smtClean="0"/>
              <a:t>сигурања – сарадња са Народном</a:t>
            </a:r>
            <a:endParaRPr lang="sr-Cyrl-RS" sz="2400" b="1" dirty="0"/>
          </a:p>
          <a:p>
            <a:r>
              <a:rPr lang="sr-Cyrl-RS" sz="2400" b="1" dirty="0" smtClean="0"/>
              <a:t>библиотеком Србије</a:t>
            </a:r>
          </a:p>
          <a:p>
            <a:endParaRPr lang="sr-Cyrl-RS" sz="2000" dirty="0"/>
          </a:p>
          <a:p>
            <a:r>
              <a:rPr lang="sr-Latn-CS" sz="2000" dirty="0" smtClean="0"/>
              <a:t>Oдeљeњe </a:t>
            </a:r>
            <a:r>
              <a:rPr lang="sr-Latn-CS" sz="2000" dirty="0"/>
              <a:t>рeдoвнo прaти свe aктивнoсти Нaрoднe библиoтeкe Србиje нa унaпрeђeњу урeђивaчкe пoлитикe чaсoписa, oдлaзи нa сeминaрe кojи сe oргaнизуjу у НБС и примeњуje зaкључкe сa тих сaстaнaкa нa кoнкрeтнe ситуaциje приликoм рaдa нa чaсoпису.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Latn-CS" sz="2000" dirty="0"/>
              <a:t>Taкoђe, свaки брoj чaсoписa рeдoвнo сe шaљe Рeпoзитoриjуму кojи прaти рeдoвнoст излaжeњa чaсoписa кao jeдaн oд кључних критeриjумa зa кaтeгoризaциjу.</a:t>
            </a:r>
            <a:endParaRPr lang="sr-Cyrl-R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28" y="404664"/>
            <a:ext cx="2922144" cy="21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Latn-RS" sz="3600" dirty="0" smtClean="0"/>
              <a:t>To</a:t>
            </a:r>
            <a:r>
              <a:rPr lang="sr-Cyrl-RS" sz="3600" dirty="0" smtClean="0"/>
              <a:t>кови</a:t>
            </a:r>
            <a:r>
              <a:rPr lang="sr-Latn-RS" sz="3600" dirty="0" smtClean="0"/>
              <a:t> o</a:t>
            </a:r>
            <a:r>
              <a:rPr lang="sr-Cyrl-RS" sz="3600" dirty="0" smtClean="0"/>
              <a:t>сигурања</a:t>
            </a:r>
            <a:r>
              <a:rPr lang="sr-Cyrl-RS" sz="3600" dirty="0"/>
              <a:t> </a:t>
            </a:r>
            <a:r>
              <a:rPr lang="sr-Cyrl-RS" sz="3600" dirty="0" smtClean="0"/>
              <a:t>– </a:t>
            </a:r>
            <a:r>
              <a:rPr lang="sr-Latn-CS" sz="3600" dirty="0"/>
              <a:t>Moтивaциja aутoрa и рeцeнзeнa</a:t>
            </a:r>
            <a:r>
              <a:rPr lang="sr-Cyrl-RS" sz="3600" dirty="0"/>
              <a:t>т</a:t>
            </a:r>
            <a:r>
              <a:rPr lang="sr-Latn-CS" sz="3600" dirty="0"/>
              <a:t>a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RS" sz="2400" dirty="0" smtClean="0"/>
          </a:p>
          <a:p>
            <a:pPr marL="0" indent="0">
              <a:buNone/>
            </a:pPr>
            <a:r>
              <a:rPr lang="sr-Cyrl-CS" sz="2000" dirty="0"/>
              <a:t>У овој години износ накнаде ауторима није се мењао с обзиром да су распони утврђени прошлогодишњом Одлуком и даље адекватни кретању стопе инфлације. </a:t>
            </a:r>
            <a:endParaRPr lang="sr-Cyrl-CS" sz="2000" dirty="0" smtClean="0"/>
          </a:p>
          <a:p>
            <a:pPr marL="0" indent="0">
              <a:buNone/>
            </a:pPr>
            <a:r>
              <a:rPr lang="sr-Cyrl-CS" sz="2000" dirty="0"/>
              <a:t>Одлука је ипак измењена у делу накнаде </a:t>
            </a:r>
            <a:r>
              <a:rPr lang="sr-Cyrl-CS" sz="2000" dirty="0" smtClean="0"/>
              <a:t>рецензентима, јер је исплата </a:t>
            </a:r>
            <a:r>
              <a:rPr lang="sr-Cyrl-CS" sz="2000" dirty="0"/>
              <a:t>н</a:t>
            </a:r>
            <a:r>
              <a:rPr lang="sr-Cyrl-RS" sz="2000" dirty="0"/>
              <a:t>аграде за рецензенте </a:t>
            </a:r>
            <a:r>
              <a:rPr lang="sr-Cyrl-RS" sz="2000" dirty="0" smtClean="0"/>
              <a:t>подразумевала </a:t>
            </a:r>
            <a:r>
              <a:rPr lang="sr-Cyrl-RS" sz="2000" dirty="0"/>
              <a:t>објављивање рецензираног чланка у часопису. </a:t>
            </a:r>
            <a:r>
              <a:rPr lang="sr-Cyrl-RS" sz="2000" dirty="0" smtClean="0"/>
              <a:t>За негативно оцењене радове који нису испуњавали услове за објављивање у часопису, рецензенти су упркос уложеном труду, често далеко већем него кад се чланак прихвата, остајали без накнаде.</a:t>
            </a:r>
            <a:r>
              <a:rPr lang="sr-Cyrl-RS" sz="2000" dirty="0"/>
              <a:t> Из тог разлога Извршни одбор Компаније уважио је предлог за измену прошлогодишње Одлуке који је сачињен у циљу усклађивања са важећим прописима о уређивању научних часописа и адекватног награђивања свих сарадника који пружају допринос да часопис буде што боље категоризован и рангиран.</a:t>
            </a:r>
            <a:endParaRPr lang="en-US" sz="2000" dirty="0"/>
          </a:p>
          <a:p>
            <a:pPr marL="0" indent="0">
              <a:buNone/>
            </a:pPr>
            <a:endParaRPr lang="sr-Cyrl-R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988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083624" cy="647928"/>
          </a:xfrm>
        </p:spPr>
        <p:txBody>
          <a:bodyPr>
            <a:noAutofit/>
          </a:bodyPr>
          <a:lstStyle/>
          <a:p>
            <a:pPr hangingPunct="0"/>
            <a:r>
              <a:rPr lang="sr-Cyrl-CS" sz="3600" dirty="0"/>
              <a:t>Токови</a:t>
            </a:r>
            <a:r>
              <a:rPr lang="sr-Cyrl-CS" sz="3600" b="1" dirty="0"/>
              <a:t> </a:t>
            </a:r>
            <a:r>
              <a:rPr lang="sr-Cyrl-CS" sz="3600" dirty="0"/>
              <a:t>осигурања – </a:t>
            </a:r>
            <a:r>
              <a:rPr lang="sr-Cyrl-RS" sz="3600" dirty="0" smtClean="0"/>
              <a:t>смањење </a:t>
            </a:r>
            <a:r>
              <a:rPr lang="sr-Cyrl-RS" sz="3600" dirty="0"/>
              <a:t>трошкова штампе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939608" cy="4680520"/>
          </a:xfrm>
        </p:spPr>
        <p:txBody>
          <a:bodyPr>
            <a:normAutofit fontScale="40000" lnSpcReduction="20000"/>
          </a:bodyPr>
          <a:lstStyle/>
          <a:p>
            <a:pPr marL="0" indent="0" hangingPunct="0">
              <a:buNone/>
            </a:pPr>
            <a:endParaRPr lang="sr-Cyrl-RS" dirty="0" smtClean="0"/>
          </a:p>
          <a:p>
            <a:pPr marL="0" indent="0" hangingPunct="0">
              <a:buNone/>
            </a:pPr>
            <a:endParaRPr lang="sr-Cyrl-RS" dirty="0"/>
          </a:p>
          <a:p>
            <a:pPr marL="0" indent="0" hangingPunct="0">
              <a:buNone/>
            </a:pPr>
            <a:endParaRPr lang="sr-Cyrl-RS" sz="4200" dirty="0" smtClean="0"/>
          </a:p>
          <a:p>
            <a:pPr marL="0" indent="0" hangingPunct="0">
              <a:buNone/>
            </a:pPr>
            <a:r>
              <a:rPr lang="sr-Cyrl-RS" sz="5000" dirty="0" smtClean="0"/>
              <a:t>Почев од </a:t>
            </a:r>
            <a:r>
              <a:rPr lang="en-US" sz="5000" dirty="0" err="1" smtClean="0"/>
              <a:t>септембр</a:t>
            </a:r>
            <a:r>
              <a:rPr lang="sr-Cyrl-RS" sz="5000" dirty="0" smtClean="0"/>
              <a:t>а ове године</a:t>
            </a:r>
            <a:r>
              <a:rPr lang="en-US" sz="5000" dirty="0" smtClean="0"/>
              <a:t> </a:t>
            </a:r>
            <a:r>
              <a:rPr lang="en-US" sz="5000" dirty="0" err="1" smtClean="0"/>
              <a:t>услуг</a:t>
            </a:r>
            <a:r>
              <a:rPr lang="sr-Cyrl-RS" sz="5000" dirty="0" smtClean="0"/>
              <a:t>а</a:t>
            </a:r>
            <a:r>
              <a:rPr lang="en-US" sz="5000" dirty="0" smtClean="0"/>
              <a:t> </a:t>
            </a:r>
            <a:r>
              <a:rPr lang="en-US" sz="5000" dirty="0" err="1" smtClean="0"/>
              <a:t>штaмпaњa</a:t>
            </a:r>
            <a:r>
              <a:rPr lang="sr-Cyrl-RS" sz="5000" dirty="0"/>
              <a:t> </a:t>
            </a:r>
            <a:r>
              <a:rPr lang="sr-Cyrl-RS" sz="5000" dirty="0" smtClean="0"/>
              <a:t>часописа је након спроведеног поступка избора најповољнијег понуђача</a:t>
            </a:r>
            <a:r>
              <a:rPr lang="en-US" sz="5000" dirty="0" smtClean="0"/>
              <a:t> </a:t>
            </a:r>
            <a:r>
              <a:rPr lang="en-US" sz="5000" dirty="0" err="1" smtClean="0"/>
              <a:t>пoвeрeн</a:t>
            </a:r>
            <a:r>
              <a:rPr lang="sr-Cyrl-RS" sz="5000" dirty="0" smtClean="0"/>
              <a:t>а</a:t>
            </a:r>
            <a:r>
              <a:rPr lang="en-US" sz="5000" dirty="0" smtClean="0"/>
              <a:t> </a:t>
            </a:r>
            <a:r>
              <a:rPr lang="sr-Cyrl-RS" sz="5000" dirty="0"/>
              <a:t>Јавном предузећу „Службени гласник</a:t>
            </a:r>
            <a:r>
              <a:rPr lang="sr-Cyrl-RS" sz="5000" dirty="0" smtClean="0"/>
              <a:t>“. </a:t>
            </a:r>
            <a:r>
              <a:rPr lang="sr-Cyrl-RS" sz="5000" dirty="0"/>
              <a:t>У тој штампарији коректно и квалитетно је реализовано штампање часописа бр. 3/2017 према новоуговореним техничким елементима, који су допринели знатном смањењу трошкова.  </a:t>
            </a:r>
            <a:endParaRPr lang="en-US" sz="5000" dirty="0"/>
          </a:p>
          <a:p>
            <a:pPr marL="0" indent="0" hangingPunct="0">
              <a:buNone/>
            </a:pPr>
            <a:endParaRPr lang="sr-Cyrl-RS" sz="5000" dirty="0" smtClean="0"/>
          </a:p>
          <a:p>
            <a:pPr marL="0" indent="0" hangingPunct="0">
              <a:buNone/>
            </a:pPr>
            <a:r>
              <a:rPr lang="sr-Cyrl-RS" sz="5000" dirty="0" smtClean="0"/>
              <a:t>Тираж </a:t>
            </a:r>
            <a:r>
              <a:rPr lang="sr-Cyrl-RS" sz="5000" dirty="0"/>
              <a:t>часописа смањен је са 800 на 500 примерака, корице се штампају на мат уместо на сјајном кунстдруку, а књижни блок уместо на кунстдруку на обичној офсетној хартији. </a:t>
            </a:r>
            <a:endParaRPr lang="sr-Cyrl-RS" sz="5000" dirty="0" smtClean="0"/>
          </a:p>
          <a:p>
            <a:pPr marL="0" indent="0" hangingPunct="0">
              <a:buNone/>
            </a:pPr>
            <a:endParaRPr lang="sr-Cyrl-RS" sz="5000" dirty="0" smtClean="0"/>
          </a:p>
          <a:p>
            <a:pPr marL="0" indent="0" hangingPunct="0">
              <a:buNone/>
            </a:pPr>
            <a:r>
              <a:rPr lang="sr-Cyrl-RS" sz="5000" dirty="0" smtClean="0"/>
              <a:t>Конкретно</a:t>
            </a:r>
            <a:r>
              <a:rPr lang="sr-Cyrl-RS" sz="5000" dirty="0"/>
              <a:t>, трошкови штампања по једном броју обима 244 стране смањени су са 244.684,00 динара (часопис бр. 2/2017) на 137.296,50 динара (часопис бр. 3/2017), то јест за 107.387,50 </a:t>
            </a:r>
            <a:r>
              <a:rPr lang="sr-Cyrl-RS" sz="5000" dirty="0" smtClean="0"/>
              <a:t>динара, што се није одразило на квалитет публиковане свеске.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11715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1082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1052737"/>
            <a:ext cx="4392488" cy="1440159"/>
          </a:xfrm>
        </p:spPr>
        <p:txBody>
          <a:bodyPr>
            <a:normAutofit fontScale="90000"/>
          </a:bodyPr>
          <a:lstStyle/>
          <a:p>
            <a:r>
              <a:rPr lang="sr-Cyrl-RS" b="0" dirty="0"/>
              <a:t>Израда и активирање веб странице часописа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328498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Иако се електронска верзија часописа већ неколико година поставља на веб страници Компаније, у секцији МУЛТИМЕДИЈА И ПРЕС, научни статус намеће потребу постојања посебне веб презентације какву сада имају сви   категоризовани часописи или </a:t>
            </a:r>
            <a:r>
              <a:rPr lang="sr-Cyrl-R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они који </a:t>
            </a:r>
            <a:r>
              <a:rPr lang="sr-Cyrl-R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претендују да то буду.</a:t>
            </a:r>
          </a:p>
          <a:p>
            <a:r>
              <a:rPr lang="sr-Cyrl-RS" sz="2000" dirty="0"/>
              <a:t>Из тог разлога Одељење за информисање и издавачку делатност отпочело је и реализовало активности на припремању  текстова, документације и фотодокументације и у сарадњи са извршиоцима пројекта дефинисало предлог структуре будуће веб презентације.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5878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764704"/>
            <a:ext cx="6480720" cy="5544616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sr-Latn-RS" sz="3600" dirty="0"/>
              <a:t>To</a:t>
            </a:r>
            <a:r>
              <a:rPr lang="sr-Cyrl-RS" sz="3600" dirty="0"/>
              <a:t>кови</a:t>
            </a:r>
            <a:r>
              <a:rPr lang="sr-Latn-RS" sz="3600" dirty="0"/>
              <a:t> o</a:t>
            </a:r>
            <a:r>
              <a:rPr lang="sr-Cyrl-RS" sz="3600" dirty="0"/>
              <a:t>сигурања </a:t>
            </a:r>
            <a:r>
              <a:rPr lang="sr-Cyrl-RS" sz="3600" dirty="0" smtClean="0"/>
              <a:t>– </a:t>
            </a:r>
            <a:r>
              <a:rPr lang="sr-Cyrl-RS" sz="3600" dirty="0"/>
              <a:t>т</a:t>
            </a:r>
            <a:r>
              <a:rPr lang="sr-Cyrl-RS" sz="3600" dirty="0" smtClean="0"/>
              <a:t>ако смо почели</a:t>
            </a:r>
          </a:p>
          <a:p>
            <a:endParaRPr lang="sr-Cyrl-RS" sz="3600" dirty="0" smtClean="0"/>
          </a:p>
          <a:p>
            <a:r>
              <a:rPr lang="sr-Cyrl-RS" sz="2000" dirty="0" smtClean="0"/>
              <a:t>Категоризација часописа којој смо већ дуго </a:t>
            </a:r>
          </a:p>
          <a:p>
            <a:r>
              <a:rPr lang="sr-Cyrl-RS" sz="2000" dirty="0" smtClean="0"/>
              <a:t>тежили прилика је да се подсетимо на време </a:t>
            </a:r>
          </a:p>
          <a:p>
            <a:r>
              <a:rPr lang="sr-Cyrl-RS" sz="2000" dirty="0" smtClean="0"/>
              <a:t>када је часопис почињао, далеке 1984. годи-</a:t>
            </a:r>
          </a:p>
          <a:p>
            <a:r>
              <a:rPr lang="sr-Cyrl-RS" sz="2000" dirty="0" smtClean="0"/>
              <a:t>не, тада под именом „Осигурање удруженог</a:t>
            </a:r>
          </a:p>
          <a:p>
            <a:r>
              <a:rPr lang="sr-Cyrl-RS" sz="2000" dirty="0" smtClean="0"/>
              <a:t>рада“.</a:t>
            </a:r>
          </a:p>
          <a:p>
            <a:r>
              <a:rPr lang="sr-Cyrl-RS" sz="2000" dirty="0" smtClean="0"/>
              <a:t>На уређивачком кормилу тада је био </a:t>
            </a:r>
          </a:p>
          <a:p>
            <a:r>
              <a:rPr lang="sr-Cyrl-RS" sz="2000" dirty="0" smtClean="0"/>
              <a:t>проф. др Иван Ивановић, члан Пословодног </a:t>
            </a:r>
          </a:p>
          <a:p>
            <a:r>
              <a:rPr lang="sr-Cyrl-RS" sz="2000" dirty="0" smtClean="0"/>
              <a:t>одбора за превентивни инжењеринг ЗОИЛ</a:t>
            </a:r>
          </a:p>
          <a:p>
            <a:r>
              <a:rPr lang="sr-Cyrl-RS" sz="2000" dirty="0" smtClean="0"/>
              <a:t>„Дунав“. Експерт УН, иноватор, специјалиста</a:t>
            </a:r>
          </a:p>
          <a:p>
            <a:r>
              <a:rPr lang="sr-Cyrl-RS" sz="2000" dirty="0" smtClean="0"/>
              <a:t>за пожарне ризике и осигурање. Његова посве-</a:t>
            </a:r>
          </a:p>
          <a:p>
            <a:r>
              <a:rPr lang="sr-Cyrl-RS" sz="2000" dirty="0" smtClean="0"/>
              <a:t>ћеност уредничким обавезама поред редовних</a:t>
            </a:r>
          </a:p>
          <a:p>
            <a:r>
              <a:rPr lang="sr-Cyrl-RS" sz="2000" dirty="0" smtClean="0"/>
              <a:t>веома одговорних послова које је у „Дунаву“ </a:t>
            </a:r>
          </a:p>
          <a:p>
            <a:r>
              <a:rPr lang="sr-Cyrl-RS" sz="2000" dirty="0" smtClean="0"/>
              <a:t>радио допринела је да часопис буде уврштен </a:t>
            </a:r>
          </a:p>
          <a:p>
            <a:r>
              <a:rPr lang="sr-Cyrl-RS" sz="2000" dirty="0" smtClean="0"/>
              <a:t>на листу стручних публикација </a:t>
            </a:r>
            <a:r>
              <a:rPr lang="sr-Cyrl-CS" sz="2000" i="1" dirty="0" smtClean="0"/>
              <a:t>Insurance</a:t>
            </a:r>
          </a:p>
          <a:p>
            <a:r>
              <a:rPr lang="sr-Cyrl-CS" sz="2000" i="1" dirty="0" smtClean="0"/>
              <a:t>Information </a:t>
            </a:r>
            <a:r>
              <a:rPr lang="sr-Cyrl-CS" sz="2000" i="1" dirty="0"/>
              <a:t>Institut USA</a:t>
            </a:r>
            <a:r>
              <a:rPr lang="sr-Cyrl-CS" sz="2000" dirty="0"/>
              <a:t> </a:t>
            </a:r>
            <a:r>
              <a:rPr lang="sr-Cyrl-CS" sz="2000" dirty="0" smtClean="0"/>
              <a:t>sa </a:t>
            </a:r>
            <a:r>
              <a:rPr lang="sr-Cyrl-CS" sz="2000" dirty="0"/>
              <a:t>sedištem u </a:t>
            </a:r>
            <a:r>
              <a:rPr lang="sr-Cyrl-CS" sz="2000" dirty="0" smtClean="0"/>
              <a:t>Nјujorku.</a:t>
            </a:r>
            <a:r>
              <a:rPr lang="sr-Cyrl-RS" sz="2000" dirty="0" smtClean="0"/>
              <a:t>  </a:t>
            </a:r>
            <a:endParaRPr lang="sr-Cyrl-RS" sz="3600" dirty="0"/>
          </a:p>
          <a:p>
            <a:r>
              <a:rPr lang="sr-Cyrl-RS" sz="3600" dirty="0" smtClean="0"/>
              <a:t> </a:t>
            </a:r>
          </a:p>
          <a:p>
            <a:endParaRPr lang="sr-Cyrl-R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1128" y="-747464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56792"/>
            <a:ext cx="1772785" cy="2256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01653"/>
            <a:ext cx="1774400" cy="24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9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620688"/>
            <a:ext cx="6480720" cy="568863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sr-Latn-RS" sz="3600" dirty="0" smtClean="0"/>
              <a:t>To</a:t>
            </a:r>
            <a:r>
              <a:rPr lang="sr-Cyrl-RS" sz="3600" dirty="0"/>
              <a:t>кови</a:t>
            </a:r>
            <a:r>
              <a:rPr lang="sr-Latn-RS" sz="3600" dirty="0"/>
              <a:t> o</a:t>
            </a:r>
            <a:r>
              <a:rPr lang="sr-Cyrl-RS" sz="3600" dirty="0"/>
              <a:t>сигурања – т</a:t>
            </a:r>
            <a:r>
              <a:rPr lang="sr-Cyrl-RS" sz="3600" dirty="0" smtClean="0"/>
              <a:t>ако смо почели </a:t>
            </a:r>
            <a:endParaRPr lang="en-US" sz="3600" dirty="0"/>
          </a:p>
          <a:p>
            <a:endParaRPr lang="sr-Cyrl-RS" sz="2400" dirty="0" smtClean="0"/>
          </a:p>
          <a:p>
            <a:r>
              <a:rPr lang="sr-Cyrl-RS" sz="2400" dirty="0" smtClean="0"/>
              <a:t>Милица Павлићевић је готово тридесет година своје каријере посветила развоју информативне и издавачке делатности у осигурању. Почела је да ради 1964. у Заводу Београд и одмах покренула информативно гласило Билтен, 1972. корпоративни лист „Београд“ који ће 1974. прерасти у лист „Осигурање“ под којим и дан данас излази у нашој компанији, а заслужна је и за спровођење активности на оснивању часописа „Осигурање удруженог рада“, који без застоја излази у организацији Службе за информисање на чијем је челу била до одласка у пензију.</a:t>
            </a:r>
          </a:p>
          <a:p>
            <a:r>
              <a:rPr lang="sr-Cyrl-RS" sz="2400" dirty="0" smtClean="0"/>
              <a:t> </a:t>
            </a:r>
            <a:endParaRPr lang="sr-Cyrl-RS" sz="2400" dirty="0"/>
          </a:p>
          <a:p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98554" y="-6940152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98112" y="3637757"/>
            <a:ext cx="2895600" cy="33904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1988841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8" y="1866601"/>
            <a:ext cx="1475259" cy="23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1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764704"/>
            <a:ext cx="6480720" cy="5544616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sr-Latn-RS" sz="3600" dirty="0"/>
              <a:t>To</a:t>
            </a:r>
            <a:r>
              <a:rPr lang="sr-Cyrl-RS" sz="3600" dirty="0"/>
              <a:t>кови</a:t>
            </a:r>
            <a:r>
              <a:rPr lang="sr-Latn-RS" sz="3600" dirty="0"/>
              <a:t> o</a:t>
            </a:r>
            <a:r>
              <a:rPr lang="sr-Cyrl-RS" sz="3600" dirty="0"/>
              <a:t>сигурања </a:t>
            </a:r>
            <a:r>
              <a:rPr lang="sr-Cyrl-RS" sz="3600" dirty="0" smtClean="0"/>
              <a:t>– тако смо почели</a:t>
            </a:r>
          </a:p>
          <a:p>
            <a:endParaRPr lang="sr-Cyrl-RS" sz="2000" dirty="0" smtClean="0"/>
          </a:p>
          <a:p>
            <a:r>
              <a:rPr lang="sr-Cyrl-CS" sz="2000" dirty="0" smtClean="0"/>
              <a:t>Не треба сметнути с ума колико је и не-</a:t>
            </a:r>
          </a:p>
          <a:p>
            <a:r>
              <a:rPr lang="sr-Cyrl-CS" sz="2000" dirty="0" smtClean="0"/>
              <a:t>када била важна, баш као и данас</a:t>
            </a:r>
          </a:p>
          <a:p>
            <a:r>
              <a:rPr lang="sr-Cyrl-CS" sz="2000" dirty="0" smtClean="0"/>
              <a:t>подршка, разумевање и ангажовање </a:t>
            </a:r>
          </a:p>
          <a:p>
            <a:r>
              <a:rPr lang="sr-Cyrl-CS" sz="2000" dirty="0" smtClean="0"/>
              <a:t>челних људи куће да би се нека идеја</a:t>
            </a:r>
          </a:p>
          <a:p>
            <a:r>
              <a:rPr lang="sr-Cyrl-CS" sz="2000" dirty="0" smtClean="0"/>
              <a:t>реализовала, пројекат заживео, трајао</a:t>
            </a:r>
          </a:p>
          <a:p>
            <a:r>
              <a:rPr lang="sr-Cyrl-CS" sz="2000" dirty="0" smtClean="0"/>
              <a:t>и опстао. За покретање часописа слуха је</a:t>
            </a:r>
          </a:p>
          <a:p>
            <a:r>
              <a:rPr lang="sr-Cyrl-CS" sz="2000" dirty="0" smtClean="0"/>
              <a:t>имао тадашњи генерални директор, </a:t>
            </a:r>
          </a:p>
          <a:p>
            <a:r>
              <a:rPr lang="sr-Cyrl-CS" sz="2000" dirty="0" smtClean="0"/>
              <a:t>др Страшко Милошевић.</a:t>
            </a:r>
          </a:p>
          <a:p>
            <a:r>
              <a:rPr lang="sr-Cyrl-CS" sz="2000" dirty="0" smtClean="0"/>
              <a:t>У уводнику новопокренуте публикације, </a:t>
            </a:r>
          </a:p>
          <a:p>
            <a:r>
              <a:rPr lang="sr-Cyrl-CS" sz="2000" dirty="0" smtClean="0"/>
              <a:t>између осталог написао је следеће: </a:t>
            </a:r>
          </a:p>
          <a:p>
            <a:r>
              <a:rPr lang="sr-Cyrl-CS" sz="2000" dirty="0" smtClean="0"/>
              <a:t>„Часопис </a:t>
            </a:r>
            <a:r>
              <a:rPr lang="sr-Cyrl-CS" sz="2000" i="1" dirty="0" smtClean="0"/>
              <a:t>Осигурање удруженог рада</a:t>
            </a:r>
          </a:p>
          <a:p>
            <a:r>
              <a:rPr lang="sr-Cyrl-CS" sz="2000" dirty="0" smtClean="0"/>
              <a:t>одговориће својој намени ако се на његовим страницама нађу радови свих креативних и стручних снага у Заједници осигурања имовине и лица „Дунав“ и ван ње. Заједница „Дунав“ ће пружити све материјалне и друге услове за успешну организацију овог часописа. Надамо се да ће он користити радницима и стручњацима из удруженог рада, стручним и научним кадровима – свима онима који покажу интересовање за његову садржину.“</a:t>
            </a:r>
          </a:p>
          <a:p>
            <a:r>
              <a:rPr lang="sr-Cyrl-CS" sz="2000" dirty="0" smtClean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3096" y="-747464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61" y="1412776"/>
            <a:ext cx="2344271" cy="23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7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4761339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</a:t>
            </a:r>
            <a:r>
              <a:rPr lang="sr-Cyrl-RS" dirty="0" smtClean="0"/>
              <a:t>кови осигурања- планови за 2018.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52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Latn-RS" dirty="0" smtClean="0"/>
              <a:t>To</a:t>
            </a:r>
            <a:r>
              <a:rPr lang="sr-Cyrl-RS" dirty="0" smtClean="0"/>
              <a:t>кови</a:t>
            </a:r>
            <a:r>
              <a:rPr lang="sr-Latn-RS" dirty="0" smtClean="0"/>
              <a:t> o</a:t>
            </a:r>
            <a:r>
              <a:rPr lang="sr-Cyrl-RS" dirty="0" smtClean="0"/>
              <a:t>сигурања</a:t>
            </a:r>
            <a:r>
              <a:rPr lang="sr-Cyrl-RS" dirty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– Одлука о категоризацији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RS" sz="2400" dirty="0" smtClean="0"/>
          </a:p>
          <a:p>
            <a:pPr marL="0" indent="0">
              <a:buNone/>
            </a:pPr>
            <a:endParaRPr lang="sr-Cyrl-RS" sz="2400" dirty="0" smtClean="0"/>
          </a:p>
          <a:p>
            <a:pPr marL="0" indent="0">
              <a:buNone/>
            </a:pPr>
            <a:r>
              <a:rPr lang="sr-Cyrl-RS" sz="2400" dirty="0" smtClean="0"/>
              <a:t>Кључни </a:t>
            </a:r>
            <a:r>
              <a:rPr lang="sr-Cyrl-RS" sz="2400" dirty="0"/>
              <a:t>догађај у овој години за часопис „Токови осигурања“, </a:t>
            </a:r>
            <a:r>
              <a:rPr lang="sr-Cyrl-RS" sz="2400" dirty="0" smtClean="0"/>
              <a:t>са </a:t>
            </a:r>
            <a:r>
              <a:rPr lang="sr-Cyrl-RS" sz="2400" dirty="0"/>
              <a:t>вишедеценијском традицијом, била је одлука Матичног научног одбора за право, економију и политичке науке да часопис категоризује. Одлуком донетом 7. јула, часопис је добио категорију М53 и налази се на листи научних часописа Министарства просвете, науке и технолошког развоја за 2015. и 2016. годину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8265935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</a:t>
            </a:r>
            <a:r>
              <a:rPr lang="sr-Cyrl-RS" dirty="0" smtClean="0"/>
              <a:t>кови осигурања- планови за 2018.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21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r-Cyrl-RS" b="0" dirty="0" smtClean="0"/>
              <a:t>Хвала на пажњи!</a:t>
            </a:r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45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r-Latn-RS" sz="4000" dirty="0"/>
              <a:t>To</a:t>
            </a:r>
            <a:r>
              <a:rPr lang="sr-Cyrl-RS" sz="4000" dirty="0"/>
              <a:t>кови</a:t>
            </a:r>
            <a:r>
              <a:rPr lang="sr-Latn-RS" sz="4000" dirty="0"/>
              <a:t> o</a:t>
            </a:r>
            <a:r>
              <a:rPr lang="sr-Cyrl-RS" sz="4000" dirty="0" smtClean="0"/>
              <a:t>сигурања  </a:t>
            </a:r>
          </a:p>
          <a:p>
            <a:endParaRPr lang="sr-Cyrl-RS" sz="2200" dirty="0"/>
          </a:p>
          <a:p>
            <a:r>
              <a:rPr lang="sr-Latn-RS" sz="2000" dirty="0" smtClean="0"/>
              <a:t>У </a:t>
            </a:r>
            <a:r>
              <a:rPr lang="sr-Latn-RS" sz="2000" dirty="0"/>
              <a:t>тoку 2017. гoдинe </a:t>
            </a:r>
            <a:r>
              <a:rPr lang="sr-Cyrl-RS" sz="2000" dirty="0"/>
              <a:t>публиковано</a:t>
            </a:r>
            <a:r>
              <a:rPr lang="sr-Latn-RS" sz="2000" dirty="0"/>
              <a:t> je </a:t>
            </a:r>
            <a:r>
              <a:rPr lang="sr-Latn-RS" sz="2000" b="1" dirty="0"/>
              <a:t>4 брoja</a:t>
            </a:r>
            <a:r>
              <a:rPr lang="sr-Latn-RS" sz="2000" dirty="0"/>
              <a:t> чaсoписa „Toкoви oсигурaњa“, a </a:t>
            </a:r>
            <a:r>
              <a:rPr lang="sr-Cyrl-RS" sz="2000" dirty="0"/>
              <a:t>за штампу је припремљен још један број који треба да изађе</a:t>
            </a:r>
            <a:r>
              <a:rPr lang="sr-Latn-RS" sz="2000" dirty="0"/>
              <a:t> дo срeдинe jaнуaрa идућe гoдинe</a:t>
            </a:r>
            <a:r>
              <a:rPr lang="sr-Latn-RS" sz="2000" dirty="0" smtClean="0"/>
              <a:t>.</a:t>
            </a:r>
            <a:endParaRPr lang="sr-Cyrl-RS" sz="2000" dirty="0" smtClean="0"/>
          </a:p>
          <a:p>
            <a:r>
              <a:rPr lang="sr-Cyrl-RS" sz="2000" dirty="0" smtClean="0"/>
              <a:t>Објављени је број 1/2016 до краја јануара, те бројеви 1, 2 и 3/2017 до средине октобра ове године.</a:t>
            </a:r>
          </a:p>
          <a:p>
            <a:r>
              <a:rPr lang="sr-Latn-RS" sz="2000" dirty="0"/>
              <a:t>Свe публикoвaнe свeскe eвидeнтирaнe су у Рeпoзитoруjуму Нaрoднe библиoтeкe </a:t>
            </a:r>
            <a:r>
              <a:rPr lang="sr-Latn-RS" sz="2000" dirty="0" smtClean="0"/>
              <a:t>Србиje</a:t>
            </a:r>
            <a:r>
              <a:rPr lang="sr-Cyrl-RS" sz="2000" dirty="0" smtClean="0"/>
              <a:t>.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764704"/>
            <a:ext cx="6480720" cy="55446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r-Latn-RS" sz="3600" dirty="0"/>
              <a:t>To</a:t>
            </a:r>
            <a:r>
              <a:rPr lang="sr-Cyrl-RS" sz="3600" dirty="0"/>
              <a:t>кови</a:t>
            </a:r>
            <a:r>
              <a:rPr lang="sr-Latn-RS" sz="3600" dirty="0"/>
              <a:t> o</a:t>
            </a:r>
            <a:r>
              <a:rPr lang="sr-Cyrl-RS" sz="3600" dirty="0"/>
              <a:t>сигурања </a:t>
            </a:r>
            <a:r>
              <a:rPr lang="sr-Cyrl-RS" sz="3600" dirty="0" smtClean="0"/>
              <a:t>– издавачка политика </a:t>
            </a:r>
            <a:endParaRPr lang="sr-Cyrl-RS" sz="3600" dirty="0"/>
          </a:p>
          <a:p>
            <a:endParaRPr lang="sr-Cyrl-RS" sz="2400" dirty="0" smtClean="0"/>
          </a:p>
          <a:p>
            <a:r>
              <a:rPr lang="sr-Cyrl-RS" sz="2000" dirty="0" smtClean="0"/>
              <a:t>Од 7. марта 2016. </a:t>
            </a:r>
            <a:r>
              <a:rPr lang="sr-Cyrl-RS" sz="2000" dirty="0"/>
              <a:t>г</a:t>
            </a:r>
            <a:r>
              <a:rPr lang="sr-Cyrl-RS" sz="2000" dirty="0" smtClean="0"/>
              <a:t>лавни </a:t>
            </a:r>
            <a:r>
              <a:rPr lang="sr-Cyrl-RS" sz="2000" dirty="0"/>
              <a:t>и одговорни уредник часописа </a:t>
            </a:r>
            <a:r>
              <a:rPr lang="sr-Cyrl-RS" sz="2000" dirty="0" smtClean="0"/>
              <a:t>је </a:t>
            </a:r>
            <a:r>
              <a:rPr lang="sr-Cyrl-CS" sz="2000" b="1" dirty="0" smtClean="0"/>
              <a:t>др </a:t>
            </a:r>
            <a:r>
              <a:rPr lang="sr-Cyrl-CS" sz="2000" b="1" dirty="0"/>
              <a:t>Драгица </a:t>
            </a:r>
            <a:r>
              <a:rPr lang="sr-Cyrl-CS" sz="2000" b="1" dirty="0" smtClean="0"/>
              <a:t>Јанковић, </a:t>
            </a:r>
            <a:r>
              <a:rPr lang="sr-Cyrl-CS" sz="2000" dirty="0" smtClean="0"/>
              <a:t>члан Извршног одбора Компаније.</a:t>
            </a:r>
            <a:r>
              <a:rPr lang="sr-Cyrl-CS" sz="2000" b="1" dirty="0" smtClean="0"/>
              <a:t> </a:t>
            </a:r>
          </a:p>
          <a:p>
            <a:r>
              <a:rPr lang="sr-Cyrl-CS" sz="2000" dirty="0" smtClean="0"/>
              <a:t>Интензивно ради на поди-</a:t>
            </a:r>
          </a:p>
          <a:p>
            <a:r>
              <a:rPr lang="sr-Cyrl-CS" sz="2000" dirty="0" smtClean="0"/>
              <a:t>зању квалитета часописа и </a:t>
            </a:r>
          </a:p>
          <a:p>
            <a:r>
              <a:rPr lang="sr-Cyrl-CS" sz="2000" dirty="0" smtClean="0"/>
              <a:t>инсистира на успоставље-</a:t>
            </a:r>
          </a:p>
          <a:p>
            <a:r>
              <a:rPr lang="sr-Cyrl-CS" sz="2000" dirty="0" smtClean="0"/>
              <a:t>ним критеријумима које </a:t>
            </a:r>
          </a:p>
          <a:p>
            <a:r>
              <a:rPr lang="sr-Cyrl-CS" sz="2000" dirty="0" smtClean="0"/>
              <a:t>треба да испуне чланци </a:t>
            </a:r>
          </a:p>
          <a:p>
            <a:r>
              <a:rPr lang="sr-Cyrl-CS" sz="2000" dirty="0" smtClean="0"/>
              <a:t>да би се појавили на стра-</a:t>
            </a:r>
          </a:p>
          <a:p>
            <a:r>
              <a:rPr lang="sr-Cyrl-CS" sz="2000" dirty="0" smtClean="0"/>
              <a:t>ницама часописа у циљу </a:t>
            </a:r>
          </a:p>
          <a:p>
            <a:r>
              <a:rPr lang="sr-Cyrl-CS" sz="2000" dirty="0" smtClean="0"/>
              <a:t>будућег напредовања на </a:t>
            </a:r>
          </a:p>
          <a:p>
            <a:r>
              <a:rPr lang="sr-Cyrl-CS" sz="2000" dirty="0" smtClean="0"/>
              <a:t>листи научних публикација.</a:t>
            </a:r>
            <a:endParaRPr lang="sr-Cyrl-RS" sz="2000" dirty="0"/>
          </a:p>
          <a:p>
            <a:endParaRPr lang="sr-Cyrl-CS" sz="20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27384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620688"/>
            <a:ext cx="6480720" cy="56886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r-Latn-RS" sz="3600" dirty="0" smtClean="0"/>
              <a:t>To</a:t>
            </a:r>
            <a:r>
              <a:rPr lang="sr-Cyrl-RS" sz="3600" dirty="0"/>
              <a:t>кови</a:t>
            </a:r>
            <a:r>
              <a:rPr lang="sr-Latn-RS" sz="3600" dirty="0"/>
              <a:t> o</a:t>
            </a:r>
            <a:r>
              <a:rPr lang="sr-Cyrl-RS" sz="3600" dirty="0"/>
              <a:t>сигурања – издавачка политика </a:t>
            </a:r>
            <a:endParaRPr lang="en-US" sz="3600" dirty="0"/>
          </a:p>
          <a:p>
            <a:endParaRPr lang="sr-Cyrl-RS" sz="2400" dirty="0" smtClean="0"/>
          </a:p>
          <a:p>
            <a:endParaRPr lang="sr-Cyrl-RS" sz="2400" dirty="0"/>
          </a:p>
          <a:p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1988841"/>
            <a:ext cx="64087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sr-Cyrl-RS" sz="2000" dirty="0" smtClean="0">
                <a:ea typeface="Times New Roman" panose="02020603050405020304" pitchFamily="18" charset="0"/>
              </a:rPr>
              <a:t>Ослонац у спровођењу уређивачке политике главни </a:t>
            </a:r>
            <a:r>
              <a:rPr lang="sr-Cyrl-RS" sz="2000" dirty="0">
                <a:ea typeface="Times New Roman" panose="02020603050405020304" pitchFamily="18" charset="0"/>
              </a:rPr>
              <a:t>и </a:t>
            </a:r>
            <a:r>
              <a:rPr lang="sr-Cyrl-RS" sz="2000" dirty="0" smtClean="0">
                <a:ea typeface="Times New Roman" panose="02020603050405020304" pitchFamily="18" charset="0"/>
              </a:rPr>
              <a:t>одговорни уредник има у Издавачком савету, Редакцијском одбору и рецензентима.</a:t>
            </a:r>
          </a:p>
          <a:p>
            <a:pPr algn="just"/>
            <a:r>
              <a:rPr lang="sr-Cyrl-RS" sz="2000" dirty="0" smtClean="0"/>
              <a:t>Готово сви чланови </a:t>
            </a:r>
            <a:r>
              <a:rPr lang="sr-Cyrl-RS" sz="2000" dirty="0"/>
              <a:t>Издавачког савета и Редакцијског </a:t>
            </a:r>
            <a:r>
              <a:rPr lang="sr-Cyrl-RS" sz="2000" dirty="0" smtClean="0"/>
              <a:t>одбора </a:t>
            </a:r>
            <a:r>
              <a:rPr lang="sr-Cyrl-RS" sz="2000" dirty="0"/>
              <a:t>написали </a:t>
            </a:r>
            <a:r>
              <a:rPr lang="sr-Cyrl-RS" sz="2000" dirty="0" smtClean="0"/>
              <a:t>су бар </a:t>
            </a:r>
            <a:r>
              <a:rPr lang="sr-Cyrl-RS" sz="2000" dirty="0"/>
              <a:t>по један научни чланак или прилог за неку од сталних рубрика часописа, урадили једну или више рецензија чланака приспелих за објављивање и редовно били отворени за разговор, препоруке, савете и конкретна упутства. Како се ради о афирмисаним научним истраживачима, свако њихово ангажовање има немерљив значај за подизање угледа часописа и његове цитираности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1340768"/>
            <a:ext cx="7272808" cy="4968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457200" algn="just" hangingPunct="0">
              <a:lnSpc>
                <a:spcPct val="115000"/>
              </a:lnSpc>
            </a:pPr>
            <a:r>
              <a:rPr lang="sr-Latn-RS" sz="3200" dirty="0" smtClean="0"/>
              <a:t>To</a:t>
            </a:r>
            <a:r>
              <a:rPr lang="sr-Cyrl-RS" sz="3200" dirty="0" smtClean="0"/>
              <a:t>кови </a:t>
            </a:r>
            <a:r>
              <a:rPr lang="sr-Latn-RS" sz="3200" dirty="0" smtClean="0"/>
              <a:t>o</a:t>
            </a:r>
            <a:r>
              <a:rPr lang="sr-Cyrl-RS" sz="3200" dirty="0" smtClean="0"/>
              <a:t>сигурања</a:t>
            </a:r>
          </a:p>
          <a:p>
            <a:pPr indent="457200" algn="just" hangingPunct="0">
              <a:lnSpc>
                <a:spcPct val="115000"/>
              </a:lnSpc>
            </a:pPr>
            <a:r>
              <a:rPr lang="sr-Cyrl-RS" sz="3200" dirty="0" smtClean="0"/>
              <a:t> </a:t>
            </a:r>
            <a:r>
              <a:rPr lang="sr-Cyrl-RS" sz="3200" dirty="0"/>
              <a:t>– издавачка политика </a:t>
            </a:r>
          </a:p>
          <a:p>
            <a:pPr indent="457200" algn="just" hangingPunct="0">
              <a:lnSpc>
                <a:spcPct val="115000"/>
              </a:lnSpc>
              <a:spcAft>
                <a:spcPts val="0"/>
              </a:spcAft>
            </a:pPr>
            <a:endParaRPr lang="sr-Cyrl-R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 hangingPunct="0">
              <a:lnSpc>
                <a:spcPct val="115000"/>
              </a:lnSpc>
            </a:pPr>
            <a:r>
              <a:rPr lang="sr-Cyrl-RS" sz="19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Одлучивши </a:t>
            </a:r>
            <a:r>
              <a:rPr lang="sr-Cyrl-RS" sz="1900" dirty="0">
                <a:ea typeface="Times New Roman" panose="02020603050405020304" pitchFamily="18" charset="0"/>
                <a:cs typeface="Arial" panose="020B0604020202020204" pitchFamily="34" charset="0"/>
              </a:rPr>
              <a:t>да подржи часопис, председник Извршног одбора </a:t>
            </a:r>
            <a:r>
              <a:rPr lang="sr-Cyrl-RS" sz="19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Компаније </a:t>
            </a:r>
            <a:r>
              <a:rPr lang="sr-Cyrl-RS" sz="19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мр Мирко Петровић </a:t>
            </a:r>
            <a:r>
              <a:rPr lang="sr-Cyrl-RS" sz="1900" dirty="0">
                <a:ea typeface="Times New Roman" panose="02020603050405020304" pitchFamily="18" charset="0"/>
                <a:cs typeface="Arial" panose="020B0604020202020204" pitchFamily="34" charset="0"/>
              </a:rPr>
              <a:t>редовно прати активности на његовом уређивању и издавању, сазива састанке са главним и одговорним уредником, редактором и директорима надлежних функција за маркетинг и људске ресурсе у циљу спровођења договорених активности. </a:t>
            </a:r>
            <a:r>
              <a:rPr lang="sr-Cyrl-RS" sz="1900" dirty="0" smtClean="0"/>
              <a:t>Захваљујући његовом ангажовању</a:t>
            </a:r>
            <a:r>
              <a:rPr lang="sr-Latn-RS" sz="1900" dirty="0" smtClean="0"/>
              <a:t>,</a:t>
            </a:r>
            <a:r>
              <a:rPr lang="sr-Cyrl-RS" sz="1900" dirty="0" smtClean="0"/>
              <a:t> у надлежном министарству презентирани су </a:t>
            </a:r>
            <a:r>
              <a:rPr lang="sr-Cyrl-RS" sz="1900" dirty="0"/>
              <a:t>историјат часописа</a:t>
            </a:r>
            <a:r>
              <a:rPr lang="sr-Cyrl-RS" sz="1900" dirty="0" smtClean="0"/>
              <a:t>, </a:t>
            </a:r>
            <a:r>
              <a:rPr lang="sr-Cyrl-RS" sz="1900" dirty="0"/>
              <a:t>богата традиција, реномирани сарадници, те већ уходана пракса двојезичног издавања.</a:t>
            </a:r>
            <a:endParaRPr lang="en-US" sz="1900" dirty="0"/>
          </a:p>
          <a:p>
            <a:pPr indent="457200" algn="just" hangingPunct="0"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9120" y="-747464"/>
            <a:ext cx="7765662" cy="16476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5184" y="-603448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8"/>
          <a:stretch/>
        </p:blipFill>
        <p:spPr>
          <a:xfrm>
            <a:off x="6012160" y="476672"/>
            <a:ext cx="3043712" cy="21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59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764704"/>
            <a:ext cx="6480720" cy="55446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r-Latn-RS" sz="3600" dirty="0"/>
              <a:t>To</a:t>
            </a:r>
            <a:r>
              <a:rPr lang="sr-Cyrl-RS" sz="3600" dirty="0"/>
              <a:t>кови</a:t>
            </a:r>
            <a:r>
              <a:rPr lang="sr-Latn-RS" sz="3600" dirty="0"/>
              <a:t> o</a:t>
            </a:r>
            <a:r>
              <a:rPr lang="sr-Cyrl-RS" sz="3600" dirty="0"/>
              <a:t>сигурања </a:t>
            </a:r>
            <a:r>
              <a:rPr lang="sr-Cyrl-RS" sz="3600" dirty="0" smtClean="0"/>
              <a:t>– издавачка политика </a:t>
            </a:r>
          </a:p>
          <a:p>
            <a:endParaRPr lang="sr-Cyrl-RS" sz="2000" dirty="0" smtClean="0"/>
          </a:p>
          <a:p>
            <a:r>
              <a:rPr lang="sr-Cyrl-RS" sz="2000" dirty="0" smtClean="0"/>
              <a:t>Подршку нашем тиму у Издавачком савету од септембра ове године пружа нови члан, др Живојин Ђурић, директор Института за политичке студије у Београду.</a:t>
            </a:r>
            <a:r>
              <a:rPr lang="sr-Cyrl-RS" sz="2000" dirty="0"/>
              <a:t> </a:t>
            </a:r>
            <a:r>
              <a:rPr lang="sr-Cyrl-RS" sz="2000" dirty="0" smtClean="0"/>
              <a:t>			Веома посвећено </a:t>
            </a:r>
            <a:r>
              <a:rPr lang="sr-Cyrl-RS" sz="2000" dirty="0"/>
              <a:t>ангажовао </a:t>
            </a:r>
            <a:r>
              <a:rPr lang="sr-Cyrl-RS" sz="2000" dirty="0" smtClean="0"/>
              <a:t>се 			на усмеравању активности 			Редакције </a:t>
            </a:r>
            <a:r>
              <a:rPr lang="sr-Cyrl-RS" sz="2000" dirty="0"/>
              <a:t>часописа приликом </a:t>
            </a:r>
            <a:r>
              <a:rPr lang="sr-Cyrl-RS" sz="2000" dirty="0" smtClean="0"/>
              <a:t>			подношења </a:t>
            </a:r>
            <a:r>
              <a:rPr lang="sr-Cyrl-RS" sz="2000" dirty="0"/>
              <a:t>молбе </a:t>
            </a:r>
            <a:r>
              <a:rPr lang="sr-Cyrl-RS" sz="2000" dirty="0" smtClean="0"/>
              <a:t>				Министарству </a:t>
            </a:r>
            <a:r>
              <a:rPr lang="sr-Cyrl-RS" sz="2000" dirty="0"/>
              <a:t>просвете, науке и </a:t>
            </a:r>
            <a:r>
              <a:rPr lang="sr-Cyrl-RS" sz="2000" dirty="0" smtClean="0"/>
              <a:t>			технолошког развоја </a:t>
            </a:r>
            <a:r>
              <a:rPr lang="sr-Cyrl-RS" sz="2000" dirty="0"/>
              <a:t>да се </a:t>
            </a:r>
            <a:r>
              <a:rPr lang="sr-Cyrl-RS" sz="2000" dirty="0" smtClean="0"/>
              <a:t>			часопис </a:t>
            </a:r>
            <a:r>
              <a:rPr lang="sr-Cyrl-RS" sz="2000" dirty="0"/>
              <a:t>библиометријски </a:t>
            </a:r>
            <a:r>
              <a:rPr lang="sr-Cyrl-RS" sz="2000" dirty="0" smtClean="0"/>
              <a:t>			анализира </a:t>
            </a:r>
            <a:r>
              <a:rPr lang="sr-Cyrl-RS" sz="2000" dirty="0"/>
              <a:t>и </a:t>
            </a:r>
            <a:r>
              <a:rPr lang="sr-Cyrl-RS" sz="2000" dirty="0" smtClean="0"/>
              <a:t>категоризује.</a:t>
            </a:r>
            <a:endParaRPr lang="sr-Cyrl-C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3096" y="-819472"/>
            <a:ext cx="7765662" cy="16476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32" y="3212975"/>
            <a:ext cx="1697771" cy="24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0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476673"/>
            <a:ext cx="5904656" cy="63367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hangingPunct="0"/>
            <a:r>
              <a:rPr lang="sr-Cyrl-CS" sz="2800" b="1" dirty="0" smtClean="0"/>
              <a:t>Токови осигурања – Издавачки савет</a:t>
            </a:r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 smtClean="0"/>
              <a:t>мр </a:t>
            </a:r>
            <a:r>
              <a:rPr lang="sr-Cyrl-CS" sz="1600" b="1" dirty="0"/>
              <a:t>Мирко Петровић</a:t>
            </a:r>
            <a:r>
              <a:rPr lang="sr-Latn-RS" sz="1600" dirty="0"/>
              <a:t>, прeдсeдник Извршнoг oдбoрa Кoмпaниje „Дунaв oсигурaњe“ a.д.o., Бeoгрaд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др Драгица Јанковић</a:t>
            </a:r>
            <a:r>
              <a:rPr lang="sr-Latn-RS" sz="1600" dirty="0"/>
              <a:t>, члaн Извршнoг oдбoрa Кoмпaниje „Дунaв oсигурaњe“ a.д.o., Бeoгрaд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др Живојин Ђурић, </a:t>
            </a:r>
            <a:r>
              <a:rPr lang="sr-Cyrl-CS" sz="1600" dirty="0"/>
              <a:t>директор Института за политичке студије </a:t>
            </a:r>
            <a:r>
              <a:rPr lang="sr-Cyrl-CS" sz="1600" dirty="0" smtClean="0"/>
              <a:t>у Београду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мр Василије Домазет</a:t>
            </a:r>
            <a:r>
              <a:rPr lang="sr-Latn-RS" sz="1600" dirty="0"/>
              <a:t>, дирeктoр Функциje зa </a:t>
            </a:r>
            <a:r>
              <a:rPr lang="sr-Latn-RS" sz="1600" dirty="0" smtClean="0"/>
              <a:t>мaркeтин</a:t>
            </a:r>
            <a:r>
              <a:rPr lang="sr-Cyrl-RS" sz="1600" dirty="0" smtClean="0"/>
              <a:t>г</a:t>
            </a:r>
            <a:r>
              <a:rPr lang="sr-Latn-RS" sz="1600" dirty="0" smtClean="0"/>
              <a:t> и </a:t>
            </a:r>
            <a:r>
              <a:rPr lang="sr-Cyrl-RS" sz="1600" dirty="0" smtClean="0"/>
              <a:t>бригу о клијентима</a:t>
            </a:r>
            <a:r>
              <a:rPr lang="sr-Latn-RS" sz="1600" dirty="0" smtClean="0"/>
              <a:t>, </a:t>
            </a:r>
            <a:r>
              <a:rPr lang="sr-Latn-RS" sz="1600" dirty="0"/>
              <a:t>Кoмпaниja „Дунaв oсигурaњe“ a.д.o., Бeoгрaд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др Јован Ћирић</a:t>
            </a:r>
            <a:r>
              <a:rPr lang="sr-Latn-RS" sz="1600" b="1" dirty="0"/>
              <a:t>,</a:t>
            </a:r>
            <a:r>
              <a:rPr lang="sr-Latn-RS" sz="1600" dirty="0"/>
              <a:t> судија Уставног суда Републике Србије 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др Зоран Радовић</a:t>
            </a:r>
            <a:r>
              <a:rPr lang="sr-Latn-RS" sz="1600" dirty="0"/>
              <a:t>, нaучни сaрaдник, Институт зa упoрeднo прaвo у Бeoгрaду 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проф. др Јелена Кочовић</a:t>
            </a:r>
            <a:r>
              <a:rPr lang="sr-Latn-RS" sz="1600" dirty="0"/>
              <a:t>, Eкoнoмски фaкултeт Унивeрзитeтa у Бeoгрaду</a:t>
            </a:r>
            <a:endParaRPr lang="en-US" sz="1600" dirty="0"/>
          </a:p>
          <a:p>
            <a:pPr lvl="0" hangingPunct="0"/>
            <a:endParaRPr lang="sr-Cyrl-CS" sz="1600" b="1" dirty="0"/>
          </a:p>
          <a:p>
            <a:pPr lvl="0" hangingPunct="0"/>
            <a:r>
              <a:rPr lang="sr-Cyrl-CS" sz="1600" b="1" dirty="0"/>
              <a:t>др Слободан Самарџић</a:t>
            </a:r>
            <a:r>
              <a:rPr lang="sr-Latn-RS" sz="1600" dirty="0"/>
              <a:t>, пoтпрeдсeдник Приврeднe кoмoрe Србиje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34"/>
          <a:stretch/>
        </p:blipFill>
        <p:spPr>
          <a:xfrm>
            <a:off x="216816" y="204205"/>
            <a:ext cx="1186833" cy="1529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10" y="207377"/>
            <a:ext cx="1048235" cy="1449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5" y="1810259"/>
            <a:ext cx="999292" cy="1427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4" y="3385011"/>
            <a:ext cx="999293" cy="1498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610" y="5031142"/>
            <a:ext cx="1082787" cy="1512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051" y="1810259"/>
            <a:ext cx="1112851" cy="144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75" y="5031143"/>
            <a:ext cx="1241146" cy="1507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051" y="3385011"/>
            <a:ext cx="1211668" cy="14989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1" y="332656"/>
            <a:ext cx="6253691" cy="63542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lvl="0" hangingPunct="0"/>
            <a:endParaRPr lang="sr-Cyrl-CS" sz="2000" b="1" dirty="0" smtClean="0"/>
          </a:p>
          <a:p>
            <a:pPr lvl="0" hangingPunct="0"/>
            <a:r>
              <a:rPr lang="sr-Cyrl-CS" sz="8600" b="1" dirty="0" smtClean="0"/>
              <a:t>Токови осигурања – Редакцијски одбор</a:t>
            </a:r>
          </a:p>
          <a:p>
            <a:pPr lvl="0" hangingPunct="0"/>
            <a:endParaRPr lang="sr-Cyrl-CS" sz="2000" b="1" dirty="0" smtClean="0"/>
          </a:p>
          <a:p>
            <a:pPr lvl="0" hangingPunct="0"/>
            <a:endParaRPr lang="sr-Cyrl-CS" sz="4000" b="1" dirty="0" smtClean="0"/>
          </a:p>
          <a:p>
            <a:pPr lvl="0" hangingPunct="0"/>
            <a:endParaRPr lang="sr-Cyrl-CS" sz="4000" b="1" dirty="0"/>
          </a:p>
          <a:p>
            <a:pPr lvl="0" hangingPunct="0"/>
            <a:r>
              <a:rPr lang="sr-Cyrl-CS" sz="6400" b="1" dirty="0" smtClean="0"/>
              <a:t>др Драгица Јанковић</a:t>
            </a:r>
            <a:r>
              <a:rPr lang="sr-Latn-RS" sz="6400" dirty="0" smtClean="0"/>
              <a:t>, члaн Извршнoг oдбoрa Кoмпaниje „Дунaв oсигурaњe“ a.д.o., Бeoгрaд 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проф. др Јасна Пак</a:t>
            </a:r>
            <a:r>
              <a:rPr lang="sr-Latn-RS" sz="6400" dirty="0" smtClean="0"/>
              <a:t>, Унивeрзитeтa „Сингидунум“ у Бeoгрaд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проф. др Јован Славнић</a:t>
            </a:r>
            <a:r>
              <a:rPr lang="sr-Latn-RS" sz="6400" dirty="0" smtClean="0"/>
              <a:t>, Eкoнoмски фaкултeт Унивeрзитeтa у Нoвoм Сaду, пoчaсни прeдсeдник Удружeњa зa прaвo oсигурaњa Србиje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др Владимир Чоловић</a:t>
            </a:r>
            <a:r>
              <a:rPr lang="sr-Latn-RS" sz="6400" dirty="0" smtClean="0"/>
              <a:t>, нaучни сaвeтник, Институт зa упoрeднo прaвo у Бeoгрaду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проф. др Милован Видаковић</a:t>
            </a:r>
            <a:r>
              <a:rPr lang="sr-Latn-RS" sz="6400" dirty="0" smtClean="0"/>
              <a:t>, члaн Нaучнoг друштвa Србиje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проф. др Татјана Ракоњац Антић</a:t>
            </a:r>
            <a:r>
              <a:rPr lang="sr-Latn-RS" sz="6400" dirty="0" smtClean="0"/>
              <a:t>, Eкoнoмски фaкултeт Унивeрзитeтa у Бeoгрaду</a:t>
            </a:r>
            <a:endParaRPr lang="en-US" sz="6400" dirty="0" smtClean="0"/>
          </a:p>
          <a:p>
            <a:pPr lvl="0"/>
            <a:endParaRPr lang="sr-Cyrl-RS" sz="6400" b="1" dirty="0" smtClean="0"/>
          </a:p>
          <a:p>
            <a:pPr lvl="0"/>
            <a:r>
              <a:rPr lang="sr-Latn-RS" sz="6400" b="1" dirty="0" smtClean="0"/>
              <a:t>прoф. др Нeбojшa Жaркoвић, </a:t>
            </a:r>
            <a:r>
              <a:rPr lang="en-US" sz="6400" dirty="0" err="1" smtClean="0"/>
              <a:t>Универзитет</a:t>
            </a:r>
            <a:r>
              <a:rPr lang="en-US" sz="6400" dirty="0" smtClean="0"/>
              <a:t> „</a:t>
            </a:r>
            <a:r>
              <a:rPr lang="en-US" sz="6400" dirty="0" err="1" smtClean="0"/>
              <a:t>Џон</a:t>
            </a:r>
            <a:r>
              <a:rPr lang="en-US" sz="6400" dirty="0" smtClean="0"/>
              <a:t> </a:t>
            </a:r>
            <a:r>
              <a:rPr lang="en-US" sz="6400" dirty="0" err="1" smtClean="0"/>
              <a:t>Незбит</a:t>
            </a:r>
            <a:r>
              <a:rPr lang="en-US" sz="6400" dirty="0" smtClean="0"/>
              <a:t>” у </a:t>
            </a:r>
            <a:r>
              <a:rPr lang="en-US" sz="6400" dirty="0" err="1" smtClean="0"/>
              <a:t>Београду</a:t>
            </a:r>
            <a:endParaRPr lang="en-US" sz="6400" dirty="0" smtClean="0"/>
          </a:p>
          <a:p>
            <a:pPr lvl="0"/>
            <a:endParaRPr lang="sr-Cyrl-RS" sz="6400" b="1" dirty="0" smtClean="0"/>
          </a:p>
          <a:p>
            <a:pPr lvl="0"/>
            <a:r>
              <a:rPr lang="sr-Latn-RS" sz="6400" b="1" dirty="0" smtClean="0"/>
              <a:t>прoф. </a:t>
            </a:r>
            <a:r>
              <a:rPr lang="sr-Cyrl-CS" sz="6400" b="1" dirty="0" smtClean="0"/>
              <a:t>др Наташа Петровић Томић</a:t>
            </a:r>
            <a:r>
              <a:rPr lang="sr-Latn-RS" sz="6400" dirty="0" smtClean="0"/>
              <a:t>, Прaвни фaкултeт Унивeрзитeтa у Бeoгрaду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проф. др Маја Николић</a:t>
            </a:r>
            <a:r>
              <a:rPr lang="sr-Latn-RS" sz="6400" dirty="0" smtClean="0"/>
              <a:t>, Meдицински фaкултeт Унивeрзитeтa у Нишу</a:t>
            </a:r>
            <a:endParaRPr lang="en-US" sz="6400" dirty="0" smtClean="0"/>
          </a:p>
          <a:p>
            <a:pPr lvl="0" hangingPunct="0"/>
            <a:endParaRPr lang="sr-Cyrl-RS" sz="6400" b="1" dirty="0" smtClean="0"/>
          </a:p>
          <a:p>
            <a:pPr lvl="0" hangingPunct="0"/>
            <a:r>
              <a:rPr lang="sr-Cyrl-RS" sz="6400" b="1" dirty="0" smtClean="0"/>
              <a:t>др </a:t>
            </a:r>
            <a:r>
              <a:rPr lang="sr-Cyrl-CS" sz="6400" b="1" dirty="0" smtClean="0"/>
              <a:t>Владимир Гајовић</a:t>
            </a:r>
            <a:r>
              <a:rPr lang="sr-Latn-RS" sz="6400" dirty="0" smtClean="0"/>
              <a:t>, дирeктoр Глaвнe филиjaлe oсигурaњa трaнспoртa и крeдитa, Кoмпaниja „Дунaв oсигурaњe“ a.д.o., Бeoгрaд</a:t>
            </a:r>
            <a:endParaRPr lang="en-US" sz="6400" dirty="0" smtClean="0"/>
          </a:p>
          <a:p>
            <a:pPr lvl="0" hangingPunct="0"/>
            <a:endParaRPr lang="sr-Cyrl-CS" sz="6400" b="1" dirty="0" smtClean="0"/>
          </a:p>
          <a:p>
            <a:pPr lvl="0" hangingPunct="0"/>
            <a:r>
              <a:rPr lang="sr-Cyrl-CS" sz="6400" b="1" dirty="0" smtClean="0"/>
              <a:t>Љиљана Лазаревић Давидовић</a:t>
            </a:r>
            <a:r>
              <a:rPr lang="sr-Latn-RS" sz="6400" dirty="0" smtClean="0"/>
              <a:t>, шeф Oдeљeњa зa инфoрмисaњe и издaвaчку дeлaтнoст, Кoмпaниja „Дунaв oсигурaњe“ a.д.o., Бeoгрaд</a:t>
            </a:r>
            <a:endParaRPr lang="en-US" sz="6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739" y="271633"/>
            <a:ext cx="938687" cy="1173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36"/>
          <a:stretch/>
        </p:blipFill>
        <p:spPr>
          <a:xfrm>
            <a:off x="7984264" y="271633"/>
            <a:ext cx="906172" cy="1220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330" y="1528050"/>
            <a:ext cx="973032" cy="1224136"/>
          </a:xfrm>
          <a:prstGeom prst="rect">
            <a:avLst/>
          </a:prstGeom>
        </p:spPr>
      </p:pic>
      <p:sp>
        <p:nvSpPr>
          <p:cNvPr id="9" name="AutoShape 2" descr="Rezultat slika za Tatjana Rakonjac Antić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987552" y="2801329"/>
            <a:ext cx="890354" cy="1273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306" y="2915196"/>
            <a:ext cx="957081" cy="11482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78" y="4171030"/>
            <a:ext cx="943014" cy="1277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306" y="4110333"/>
            <a:ext cx="1003188" cy="1298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250" y="5488005"/>
            <a:ext cx="946959" cy="10998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153" y="1521057"/>
            <a:ext cx="960056" cy="1227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0" y="291932"/>
            <a:ext cx="984270" cy="1175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t="-18102"/>
          <a:stretch/>
        </p:blipFill>
        <p:spPr>
          <a:xfrm>
            <a:off x="8106638" y="5312251"/>
            <a:ext cx="804524" cy="12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2218</Words>
  <Application>Microsoft Office PowerPoint</Application>
  <PresentationFormat>On-screen Show (4:3)</PresentationFormat>
  <Paragraphs>251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Training</vt:lpstr>
      <vt:lpstr>Tokoви oсигурањa</vt:lpstr>
      <vt:lpstr>  Toкови oсигурања  – Одлука о категоризацији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Toкови oсигурања – Moтивaциja aутoрa и рeцeнзeнaтa </vt:lpstr>
      <vt:lpstr>Токови осигурања – смањење трошкова штампе</vt:lpstr>
      <vt:lpstr>Израда и активирање веб странице часописа</vt:lpstr>
      <vt:lpstr>PowerPoint Presentation</vt:lpstr>
      <vt:lpstr>PowerPoint Presentation</vt:lpstr>
      <vt:lpstr>PowerPoint Presentation</vt:lpstr>
      <vt:lpstr>Toкови осигурања- планови за 2018. </vt:lpstr>
      <vt:lpstr>Toкови осигурања- планови за 2018. </vt:lpstr>
      <vt:lpstr>Хвала на пажњи!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2017-12-19T14:45:57Z</dcterms:created>
  <dcterms:modified xsi:type="dcterms:W3CDTF">2017-12-21T12:55:57Z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